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0"/>
  </p:notesMasterIdLst>
  <p:sldIdLst>
    <p:sldId id="483" r:id="rId2"/>
    <p:sldId id="672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61" r:id="rId87"/>
    <p:sldId id="674" r:id="rId88"/>
    <p:sldId id="358" r:id="rId89"/>
    <p:sldId id="359" r:id="rId90"/>
    <p:sldId id="360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83" r:id="rId109"/>
    <p:sldId id="384" r:id="rId110"/>
    <p:sldId id="385" r:id="rId111"/>
    <p:sldId id="386" r:id="rId112"/>
    <p:sldId id="387" r:id="rId113"/>
    <p:sldId id="388" r:id="rId114"/>
    <p:sldId id="389" r:id="rId115"/>
    <p:sldId id="390" r:id="rId116"/>
    <p:sldId id="391" r:id="rId117"/>
    <p:sldId id="392" r:id="rId118"/>
    <p:sldId id="393" r:id="rId119"/>
    <p:sldId id="394" r:id="rId120"/>
    <p:sldId id="395" r:id="rId121"/>
    <p:sldId id="396" r:id="rId122"/>
    <p:sldId id="397" r:id="rId123"/>
    <p:sldId id="398" r:id="rId124"/>
    <p:sldId id="399" r:id="rId125"/>
    <p:sldId id="400" r:id="rId126"/>
    <p:sldId id="401" r:id="rId127"/>
    <p:sldId id="402" r:id="rId128"/>
    <p:sldId id="403" r:id="rId129"/>
    <p:sldId id="404" r:id="rId130"/>
    <p:sldId id="405" r:id="rId131"/>
    <p:sldId id="406" r:id="rId132"/>
    <p:sldId id="407" r:id="rId133"/>
    <p:sldId id="408" r:id="rId134"/>
    <p:sldId id="484" r:id="rId135"/>
    <p:sldId id="409" r:id="rId136"/>
    <p:sldId id="410" r:id="rId137"/>
    <p:sldId id="411" r:id="rId138"/>
    <p:sldId id="412" r:id="rId139"/>
    <p:sldId id="413" r:id="rId140"/>
    <p:sldId id="414" r:id="rId141"/>
    <p:sldId id="415" r:id="rId142"/>
    <p:sldId id="416" r:id="rId143"/>
    <p:sldId id="417" r:id="rId144"/>
    <p:sldId id="418" r:id="rId145"/>
    <p:sldId id="419" r:id="rId146"/>
    <p:sldId id="420" r:id="rId147"/>
    <p:sldId id="421" r:id="rId148"/>
    <p:sldId id="780" r:id="rId149"/>
    <p:sldId id="781" r:id="rId150"/>
    <p:sldId id="782" r:id="rId151"/>
    <p:sldId id="783" r:id="rId152"/>
    <p:sldId id="760" r:id="rId153"/>
    <p:sldId id="761" r:id="rId154"/>
    <p:sldId id="762" r:id="rId155"/>
    <p:sldId id="307" r:id="rId156"/>
    <p:sldId id="308" r:id="rId157"/>
    <p:sldId id="309" r:id="rId158"/>
    <p:sldId id="311" r:id="rId159"/>
    <p:sldId id="763" r:id="rId160"/>
    <p:sldId id="764" r:id="rId161"/>
    <p:sldId id="765" r:id="rId162"/>
    <p:sldId id="766" r:id="rId163"/>
    <p:sldId id="767" r:id="rId164"/>
    <p:sldId id="768" r:id="rId165"/>
    <p:sldId id="769" r:id="rId166"/>
    <p:sldId id="585" r:id="rId167"/>
    <p:sldId id="770" r:id="rId168"/>
    <p:sldId id="771" r:id="rId169"/>
    <p:sldId id="772" r:id="rId170"/>
    <p:sldId id="773" r:id="rId171"/>
    <p:sldId id="774" r:id="rId172"/>
    <p:sldId id="775" r:id="rId173"/>
    <p:sldId id="776" r:id="rId174"/>
    <p:sldId id="777" r:id="rId175"/>
    <p:sldId id="778" r:id="rId176"/>
    <p:sldId id="779" r:id="rId177"/>
    <p:sldId id="485" r:id="rId178"/>
    <p:sldId id="486" r:id="rId179"/>
    <p:sldId id="487" r:id="rId180"/>
    <p:sldId id="488" r:id="rId181"/>
    <p:sldId id="489" r:id="rId182"/>
    <p:sldId id="490" r:id="rId183"/>
    <p:sldId id="491" r:id="rId184"/>
    <p:sldId id="492" r:id="rId185"/>
    <p:sldId id="493" r:id="rId186"/>
    <p:sldId id="494" r:id="rId187"/>
    <p:sldId id="495" r:id="rId188"/>
    <p:sldId id="496" r:id="rId189"/>
    <p:sldId id="497" r:id="rId190"/>
    <p:sldId id="498" r:id="rId191"/>
    <p:sldId id="499" r:id="rId192"/>
    <p:sldId id="500" r:id="rId193"/>
    <p:sldId id="675" r:id="rId194"/>
    <p:sldId id="676" r:id="rId195"/>
    <p:sldId id="677" r:id="rId196"/>
    <p:sldId id="678" r:id="rId197"/>
    <p:sldId id="679" r:id="rId198"/>
    <p:sldId id="680" r:id="rId199"/>
    <p:sldId id="681" r:id="rId200"/>
    <p:sldId id="682" r:id="rId201"/>
    <p:sldId id="683" r:id="rId202"/>
    <p:sldId id="684" r:id="rId203"/>
    <p:sldId id="685" r:id="rId204"/>
    <p:sldId id="686" r:id="rId205"/>
    <p:sldId id="687" r:id="rId206"/>
    <p:sldId id="688" r:id="rId207"/>
    <p:sldId id="689" r:id="rId208"/>
    <p:sldId id="690" r:id="rId209"/>
    <p:sldId id="691" r:id="rId210"/>
    <p:sldId id="692" r:id="rId211"/>
    <p:sldId id="693" r:id="rId212"/>
    <p:sldId id="694" r:id="rId213"/>
    <p:sldId id="695" r:id="rId214"/>
    <p:sldId id="696" r:id="rId215"/>
    <p:sldId id="697" r:id="rId216"/>
    <p:sldId id="698" r:id="rId217"/>
    <p:sldId id="699" r:id="rId218"/>
    <p:sldId id="700" r:id="rId219"/>
    <p:sldId id="701" r:id="rId220"/>
    <p:sldId id="702" r:id="rId221"/>
    <p:sldId id="703" r:id="rId222"/>
    <p:sldId id="729" r:id="rId223"/>
    <p:sldId id="730" r:id="rId224"/>
    <p:sldId id="731" r:id="rId225"/>
    <p:sldId id="732" r:id="rId226"/>
    <p:sldId id="733" r:id="rId227"/>
    <p:sldId id="734" r:id="rId228"/>
    <p:sldId id="735" r:id="rId229"/>
    <p:sldId id="736" r:id="rId230"/>
    <p:sldId id="422" r:id="rId231"/>
    <p:sldId id="423" r:id="rId232"/>
    <p:sldId id="737" r:id="rId233"/>
    <p:sldId id="424" r:id="rId234"/>
    <p:sldId id="738" r:id="rId235"/>
    <p:sldId id="426" r:id="rId236"/>
    <p:sldId id="427" r:id="rId237"/>
    <p:sldId id="739" r:id="rId238"/>
    <p:sldId id="428" r:id="rId239"/>
    <p:sldId id="425" r:id="rId240"/>
    <p:sldId id="727" r:id="rId241"/>
    <p:sldId id="728" r:id="rId242"/>
    <p:sldId id="740" r:id="rId243"/>
    <p:sldId id="741" r:id="rId244"/>
    <p:sldId id="742" r:id="rId245"/>
    <p:sldId id="743" r:id="rId246"/>
    <p:sldId id="744" r:id="rId247"/>
    <p:sldId id="429" r:id="rId248"/>
    <p:sldId id="745" r:id="rId249"/>
    <p:sldId id="746" r:id="rId250"/>
    <p:sldId id="747" r:id="rId251"/>
    <p:sldId id="748" r:id="rId252"/>
    <p:sldId id="749" r:id="rId253"/>
    <p:sldId id="750" r:id="rId254"/>
    <p:sldId id="751" r:id="rId255"/>
    <p:sldId id="752" r:id="rId256"/>
    <p:sldId id="753" r:id="rId257"/>
    <p:sldId id="754" r:id="rId258"/>
    <p:sldId id="755" r:id="rId259"/>
    <p:sldId id="756" r:id="rId260"/>
    <p:sldId id="757" r:id="rId261"/>
    <p:sldId id="758" r:id="rId262"/>
    <p:sldId id="759" r:id="rId263"/>
    <p:sldId id="501" r:id="rId264"/>
    <p:sldId id="502" r:id="rId265"/>
    <p:sldId id="503" r:id="rId266"/>
    <p:sldId id="504" r:id="rId267"/>
    <p:sldId id="505" r:id="rId268"/>
    <p:sldId id="506" r:id="rId2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5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60F9E-2C52-4A6B-9505-C8F649FFF1BC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8490F-DBA6-42F2-82A8-38CF4AC1DA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978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31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4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9274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086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9382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250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320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947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1454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8100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2501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240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5654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8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18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2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38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474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020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45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1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35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93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47BFA-4250-48A8-A7DC-70D5D79BAC98}" type="datetimeFigureOut">
              <a:rPr lang="zh-TW" altLang="en-US" smtClean="0"/>
              <a:t>2022/7/4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B5E8-41EA-4690-AD2E-BBA4398F2A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0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tree/master/cronjob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L1vl8-SXNpV2Mt7gXU_gCA?fbclid=IwAR0mUuqK3-_UfYuKjzVHYb_yd5Pa4leb20vMXX6RbVwXJ1UeSz9F_XLplcI" TargetMode="Externa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nkins.io/ui/search?query=kubernet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plugins.jenkins.io/kubernetes/#documentation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hyperlink" Target="https://github.com/demoyuw/docker-dev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url.cc/62bNx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docker-devops.git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台灣大哥大</a:t>
            </a:r>
            <a:r>
              <a:rPr lang="en-US" altLang="zh-TW" dirty="0"/>
              <a:t>_DevOps</a:t>
            </a:r>
            <a:r>
              <a:rPr lang="zh-TW" altLang="en-US" dirty="0"/>
              <a:t>初階課程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/>
              <a:t>: </a:t>
            </a:r>
            <a:r>
              <a:rPr lang="zh-TW" altLang="en-US" dirty="0"/>
              <a:t>周育緯</a:t>
            </a:r>
          </a:p>
        </p:txBody>
      </p:sp>
    </p:spTree>
    <p:extLst>
      <p:ext uri="{BB962C8B-B14F-4D97-AF65-F5344CB8AC3E}">
        <p14:creationId xmlns:p14="http://schemas.microsoft.com/office/powerpoint/2010/main" val="34384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23158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81924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786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6300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nginx deployment upgrade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deployment/nginx/nginx-deploy.yaml</a:t>
            </a:r>
            <a:endParaRPr kumimoji="1" lang="en-US" altLang="zh-TW" dirty="0"/>
          </a:p>
          <a:p>
            <a:r>
              <a:rPr kumimoji="1" lang="zh-TW" altLang="en-US" dirty="0"/>
              <a:t>再一次進行部署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nginx-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r>
              <a:rPr kumimoji="1" lang="zh-TW" altLang="en-US" dirty="0"/>
              <a:t>查看</a:t>
            </a:r>
            <a:r>
              <a:rPr kumimoji="1" lang="en-US" altLang="zh-TW" dirty="0"/>
              <a:t>deployment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nginx-deployment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r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60775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7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93350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r>
              <a:rPr kumimoji="1" lang="en-US" altLang="zh-Hant" dirty="0"/>
              <a:t/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1641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8812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708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6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083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53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8559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40556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5306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33993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31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42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4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部署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Service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2022/7/4</a:t>
            </a:fld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61315" y="1461572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</a:rPr>
              <a:t>service/nginx-</a:t>
            </a:r>
            <a:r>
              <a:rPr lang="en-US" altLang="zh-TW" dirty="0" err="1">
                <a:latin typeface="Times New Roman" panose="02020603050405020304" pitchFamily="18" charset="0"/>
              </a:rPr>
              <a:t>service.yaml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6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6503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11499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03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710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39374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–A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29286478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2022/7/4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3635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36061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D7C0EC-9EAC-BD40-B208-FE927480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97" y="2461683"/>
            <a:ext cx="5702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62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6147911-1761-B9E5-97F6-524D54017EAF}"/>
              </a:ext>
            </a:extLst>
          </p:cNvPr>
          <p:cNvSpPr txBox="1"/>
          <p:nvPr/>
        </p:nvSpPr>
        <p:spPr>
          <a:xfrm>
            <a:off x="480767" y="4392891"/>
            <a:ext cx="561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deployment/</a:t>
            </a:r>
            <a:r>
              <a:rPr kumimoji="1" lang="en-US" altLang="zh-TW" dirty="0" err="1"/>
              <a:t>backned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backend.yaml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1455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2135DD-7938-A142-45F1-DFD737433F71}"/>
              </a:ext>
            </a:extLst>
          </p:cNvPr>
          <p:cNvSpPr txBox="1"/>
          <p:nvPr/>
        </p:nvSpPr>
        <p:spPr>
          <a:xfrm>
            <a:off x="838200" y="3148553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hostpath.yaml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3702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1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801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6917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13718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87981-8D92-3039-01DC-3941E938FD43}"/>
              </a:ext>
            </a:extLst>
          </p:cNvPr>
          <p:cNvSpPr txBox="1"/>
          <p:nvPr/>
        </p:nvSpPr>
        <p:spPr>
          <a:xfrm>
            <a:off x="7967389" y="3429000"/>
            <a:ext cx="407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pods/nginx-</a:t>
            </a:r>
            <a:r>
              <a:rPr kumimoji="1" lang="en-US" altLang="zh-TW" dirty="0" err="1"/>
              <a:t>nfs.yaml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3936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7477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6103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923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6251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</a:rPr>
              <a:t>docker-</a:t>
            </a:r>
            <a:r>
              <a:rPr lang="en-US" altLang="zh-TW" sz="3200" u="sng" dirty="0" err="1">
                <a:latin typeface="Times New Roman" panose="02020603050405020304" pitchFamily="18" charset="0"/>
              </a:rPr>
              <a:t>devops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3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433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46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281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4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33589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75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449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/pods/nginx-secret-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010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696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51330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17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849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11543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95500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0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93914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714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538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65138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2210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</a:t>
            </a:r>
          </a:p>
        </p:txBody>
      </p:sp>
      <p:sp>
        <p:nvSpPr>
          <p:cNvPr id="289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一種文化，開發團隊</a:t>
            </a:r>
            <a:r>
              <a:rPr dirty="0"/>
              <a:t>(Dev)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與維運團隊</a:t>
            </a:r>
            <a:r>
              <a:rPr dirty="0"/>
              <a:t>(Ops)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相互合作模式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自動化軟體交付、架構變更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提高軟體</a:t>
            </a:r>
            <a:r>
              <a:rPr dirty="0" err="1"/>
              <a:t>release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速度、穩定性及可維護性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避免開發出難維護、穩定性差的產品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sp>
        <p:nvSpPr>
          <p:cNvPr id="291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177</a:t>
            </a:fld>
            <a:endParaRPr/>
          </a:p>
        </p:txBody>
      </p:sp>
      <p:sp>
        <p:nvSpPr>
          <p:cNvPr id="29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33709628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 err="1"/>
              <a:t>DevOps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適用模式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4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1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資料來源：圖片來源</a:t>
            </a:r>
            <a:r>
              <a:t>:</a:t>
            </a:r>
            <a:r>
              <a:rPr u="sng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https://mp.weixin.qq.com/s/L1vl8-SXNpV2Mt7gXU_gCA?fbclid=IwAR0mUuqK3-_UfYuKjzVHYb_yd5Pa4leb20vMXX6RbVwXJ1UeSz9F_XLplcI</a:t>
            </a:r>
          </a:p>
        </p:txBody>
      </p:sp>
      <p:sp>
        <p:nvSpPr>
          <p:cNvPr id="296" name="投影片編號版面配置區 4"/>
          <p:cNvSpPr txBox="1">
            <a:spLocks noGrp="1"/>
          </p:cNvSpPr>
          <p:nvPr>
            <p:ph type="sldNum" sz="quarter" idx="12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178</a:t>
            </a:fld>
            <a:endParaRPr/>
          </a:p>
        </p:txBody>
      </p:sp>
      <p:sp>
        <p:nvSpPr>
          <p:cNvPr id="29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128041057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1 Dev + Ops</a:t>
            </a:r>
          </a:p>
        </p:txBody>
      </p:sp>
      <p:sp>
        <p:nvSpPr>
          <p:cNvPr id="30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179</a:t>
            </a:fld>
            <a:endParaRPr/>
          </a:p>
        </p:txBody>
      </p:sp>
      <p:sp>
        <p:nvSpPr>
          <p:cNvPr id="2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79" y="1689278"/>
            <a:ext cx="722363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兩個團隊互相合作，而中間的交集即為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人員，暨了解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且同時了解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，當作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間溝通的橋樑。</a:t>
            </a:r>
          </a:p>
        </p:txBody>
      </p:sp>
    </p:spTree>
    <p:extLst>
      <p:ext uri="{BB962C8B-B14F-4D97-AF65-F5344CB8AC3E}">
        <p14:creationId xmlns:p14="http://schemas.microsoft.com/office/powerpoint/2010/main" val="264665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05827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共享</a:t>
            </a:r>
            <a:r>
              <a:t>Ops</a:t>
            </a:r>
          </a:p>
        </p:txBody>
      </p:sp>
      <p:sp>
        <p:nvSpPr>
          <p:cNvPr id="30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180</a:t>
            </a:fld>
            <a:endParaRPr/>
          </a:p>
        </p:txBody>
      </p:sp>
      <p:sp>
        <p:nvSpPr>
          <p:cNvPr id="30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07" name="文字方塊 5"/>
          <p:cNvSpPr txBox="1"/>
          <p:nvPr/>
        </p:nvSpPr>
        <p:spPr>
          <a:xfrm>
            <a:off x="1186697" y="5721069"/>
            <a:ext cx="10144985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團隊大部分人員共享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的工作，所以</a:t>
            </a:r>
            <a:r>
              <a:t>Devs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在開發時會考量到本身後續維運的難度，而設計軟體。本架構適用於團隊</a:t>
            </a:r>
            <a:r>
              <a:t>(Facebook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Netflix)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聚焦於開發單一核心產品，當多個產品同時進行時，會讓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近一步分開到模式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40" y="1596285"/>
            <a:ext cx="7159350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67222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3: 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作為</a:t>
            </a:r>
            <a:r>
              <a:t>IaaS</a:t>
            </a:r>
          </a:p>
        </p:txBody>
      </p:sp>
      <p:sp>
        <p:nvSpPr>
          <p:cNvPr id="31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181</a:t>
            </a:fld>
            <a:endParaRPr/>
          </a:p>
        </p:txBody>
      </p:sp>
      <p:sp>
        <p:nvSpPr>
          <p:cNvPr id="31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3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Ops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全由</a:t>
            </a:r>
            <a:r>
              <a:t>IaaS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公有雲服務來取代，適用在小規模軟體服務，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團隊在內部組建小規模團體進行軟體維運，監控，</a:t>
            </a:r>
            <a:r>
              <a:t>Server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配置等設定。當規模數增長時，最終還是會組建獨立的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回到模式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71" y="1525305"/>
            <a:ext cx="718510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6681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4: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採用雲服務的</a:t>
            </a:r>
            <a:r>
              <a:t>DevOps as a service</a:t>
            </a:r>
          </a:p>
        </p:txBody>
      </p:sp>
      <p:sp>
        <p:nvSpPr>
          <p:cNvPr id="31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182</a:t>
            </a:fld>
            <a:endParaRPr/>
          </a:p>
        </p:txBody>
      </p:sp>
      <p:sp>
        <p:nvSpPr>
          <p:cNvPr id="3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19" name="文字方塊 5"/>
          <p:cNvSpPr txBox="1"/>
          <p:nvPr/>
        </p:nvSpPr>
        <p:spPr>
          <a:xfrm>
            <a:off x="1186697" y="5721069"/>
            <a:ext cx="10144985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同模式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，只是適用於小規模團隊且無能力自行維運，可向雲服務提供商，請求提供協助構建測試環境並自動化產品部署與測試，當有能力維運時，可再回到模式</a:t>
            </a:r>
            <a:r>
              <a:t>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甚至模式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523" y="1525305"/>
            <a:ext cx="7326279" cy="4195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267309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5: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有期限的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24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183</a:t>
            </a:fld>
            <a:endParaRPr/>
          </a:p>
        </p:txBody>
      </p:sp>
      <p:sp>
        <p:nvSpPr>
          <p:cNvPr id="32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25" name="文字方塊 5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在已獨立的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團隊間，組建有時效性的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文化到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團隊，並讓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做更緊密的合作，期許目標達到模式</a:t>
            </a:r>
            <a:r>
              <a:t>1 or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團隊協助導入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</a:t>
            </a:r>
            <a:r>
              <a:t>(stand up meeting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</a:t>
            </a:r>
            <a:r>
              <a:t>agile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、自動化維運處理等工作。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要團隊多數人都願意導入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文化，才有機會達成模式</a:t>
            </a:r>
            <a:r>
              <a:t>5</a:t>
            </a:r>
          </a:p>
        </p:txBody>
      </p:sp>
      <p:pic>
        <p:nvPicPr>
          <p:cNvPr id="3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72" y="1657578"/>
            <a:ext cx="7256955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569535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6: 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倡導團隊</a:t>
            </a:r>
          </a:p>
        </p:txBody>
      </p:sp>
      <p:sp>
        <p:nvSpPr>
          <p:cNvPr id="33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184</a:t>
            </a:fld>
            <a:endParaRPr/>
          </a:p>
        </p:txBody>
      </p:sp>
      <p:sp>
        <p:nvSpPr>
          <p:cNvPr id="3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3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93520"/>
            <a:ext cx="72719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間有巨大隔閡時，建立長久型的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團隊，來推廣</a:t>
            </a: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文化。</a:t>
            </a:r>
          </a:p>
        </p:txBody>
      </p:sp>
    </p:spTree>
    <p:extLst>
      <p:ext uri="{BB962C8B-B14F-4D97-AF65-F5344CB8AC3E}">
        <p14:creationId xmlns:p14="http://schemas.microsoft.com/office/powerpoint/2010/main" val="26052327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7: Google SRE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</a:t>
            </a:r>
          </a:p>
        </p:txBody>
      </p:sp>
      <p:sp>
        <p:nvSpPr>
          <p:cNvPr id="33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185</a:t>
            </a:fld>
            <a:endParaRPr/>
          </a:p>
        </p:txBody>
      </p:sp>
      <p:sp>
        <p:nvSpPr>
          <p:cNvPr id="33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37" name="文字方塊 8"/>
          <p:cNvSpPr txBox="1"/>
          <p:nvPr/>
        </p:nvSpPr>
        <p:spPr>
          <a:xfrm>
            <a:off x="1195009" y="5657670"/>
            <a:ext cx="10144985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DevOps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最大反對聲量往往來至於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團隊不想碰觸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的事物。而</a:t>
            </a:r>
            <a:r>
              <a:t>Google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即組建在</a:t>
            </a:r>
            <a:r>
              <a:t>SRE(Site Realible Engine)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團隊即有一個目標，確保所部署的軟體的可靠，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團隊可專心開發，但在進行軟體交付時，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團隊有權力拒絕未經合格測試的軟體，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需向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團隊證明所開發的軟體可靠。所以當交付出的軟體都是經由</a:t>
            </a:r>
            <a:r>
              <a:t>SRE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認可，有能力維護的。</a:t>
            </a:r>
          </a:p>
        </p:txBody>
      </p:sp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05" y="1461907"/>
            <a:ext cx="7277701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14587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模式</a:t>
            </a:r>
            <a:r>
              <a:t>8: 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驅動</a:t>
            </a:r>
          </a:p>
        </p:txBody>
      </p:sp>
      <p:sp>
        <p:nvSpPr>
          <p:cNvPr id="34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186</a:t>
            </a:fld>
            <a:endParaRPr/>
          </a:p>
        </p:txBody>
      </p:sp>
      <p:sp>
        <p:nvSpPr>
          <p:cNvPr id="34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43" name="文字方塊 8"/>
          <p:cNvSpPr txBox="1"/>
          <p:nvPr/>
        </p:nvSpPr>
        <p:spPr>
          <a:xfrm>
            <a:off x="1195009" y="5657670"/>
            <a:ext cx="1014498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將所有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應用封裝到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中，</a:t>
            </a:r>
            <a:r>
              <a:t>container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當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的邊界，降低</a:t>
            </a:r>
            <a:r>
              <a:t>Dev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Ops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的耦合。</a:t>
            </a:r>
          </a:p>
        </p:txBody>
      </p:sp>
      <p:pic>
        <p:nvPicPr>
          <p:cNvPr id="34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1" y="1657578"/>
            <a:ext cx="7205062" cy="4195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60640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Agile vs Waterfall</a:t>
            </a:r>
          </a:p>
        </p:txBody>
      </p:sp>
      <p:sp>
        <p:nvSpPr>
          <p:cNvPr id="349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187</a:t>
            </a:fld>
            <a:endParaRPr/>
          </a:p>
        </p:txBody>
      </p:sp>
      <p:pic>
        <p:nvPicPr>
          <p:cNvPr id="347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21" y="1493520"/>
            <a:ext cx="9413191" cy="5076777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50" name="文字方塊 7"/>
          <p:cNvSpPr txBox="1"/>
          <p:nvPr/>
        </p:nvSpPr>
        <p:spPr>
          <a:xfrm>
            <a:off x="916577" y="6545943"/>
            <a:ext cx="967667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https://www.linkedin.com/pulse/transforming-from-waterfall-agile-iqbal-ismailwala-/</a:t>
            </a:r>
          </a:p>
        </p:txBody>
      </p:sp>
    </p:spTree>
    <p:extLst>
      <p:ext uri="{BB962C8B-B14F-4D97-AF65-F5344CB8AC3E}">
        <p14:creationId xmlns:p14="http://schemas.microsoft.com/office/powerpoint/2010/main" val="5979144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</a:t>
            </a:r>
          </a:p>
        </p:txBody>
      </p:sp>
      <p:sp>
        <p:nvSpPr>
          <p:cNvPr id="35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持續整合、持續交付、持續部署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持續</a:t>
            </a:r>
            <a:r>
              <a:t> =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自動化</a:t>
            </a:r>
          </a:p>
          <a:p>
            <a:r>
              <a:rPr>
                <a:latin typeface="+mj-lt"/>
                <a:ea typeface="+mj-ea"/>
                <a:cs typeface="+mj-cs"/>
                <a:sym typeface="Helvetica"/>
              </a:rPr>
              <a:t>自動編譯、自動釋出版本、自動部署</a:t>
            </a:r>
          </a:p>
        </p:txBody>
      </p:sp>
      <p:sp>
        <p:nvSpPr>
          <p:cNvPr id="355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188</a:t>
            </a:fld>
            <a:endParaRPr/>
          </a:p>
        </p:txBody>
      </p:sp>
      <p:sp>
        <p:nvSpPr>
          <p:cNvPr id="35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08366875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on DevOps</a:t>
            </a:r>
          </a:p>
        </p:txBody>
      </p:sp>
      <p:sp>
        <p:nvSpPr>
          <p:cNvPr id="360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189</a:t>
            </a:fld>
            <a:endParaRPr/>
          </a:p>
        </p:txBody>
      </p:sp>
      <p:pic>
        <p:nvPicPr>
          <p:cNvPr id="35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17" y="2052638"/>
            <a:ext cx="8152942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1" name="文字方塊 7"/>
          <p:cNvSpPr txBox="1"/>
          <p:nvPr/>
        </p:nvSpPr>
        <p:spPr>
          <a:xfrm>
            <a:off x="1209316" y="6377396"/>
            <a:ext cx="909750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Ref: https://rickhw.github.io/2018/12/15/DevOps/TheProblem-In-DevOps-8-Cycle/</a:t>
            </a:r>
          </a:p>
        </p:txBody>
      </p:sp>
    </p:spTree>
    <p:extLst>
      <p:ext uri="{BB962C8B-B14F-4D97-AF65-F5344CB8AC3E}">
        <p14:creationId xmlns:p14="http://schemas.microsoft.com/office/powerpoint/2010/main" val="2139116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0041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CI/CD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步驟</a:t>
            </a:r>
          </a:p>
        </p:txBody>
      </p:sp>
      <p:sp>
        <p:nvSpPr>
          <p:cNvPr id="366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190</a:t>
            </a:fld>
            <a:endParaRPr/>
          </a:p>
        </p:txBody>
      </p:sp>
      <p:pic>
        <p:nvPicPr>
          <p:cNvPr id="364" name="內容版面配置區 8" descr="內容版面配置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84" y="1737049"/>
            <a:ext cx="5824256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67" name="文字方塊 9"/>
          <p:cNvSpPr txBox="1"/>
          <p:nvPr/>
        </p:nvSpPr>
        <p:spPr>
          <a:xfrm>
            <a:off x="2208112" y="6220616"/>
            <a:ext cx="714102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https://techblog.rakuten.co.jp/2018/02/06/cd-the-best-practice/</a:t>
            </a:r>
          </a:p>
        </p:txBody>
      </p:sp>
    </p:spTree>
    <p:extLst>
      <p:ext uri="{BB962C8B-B14F-4D97-AF65-F5344CB8AC3E}">
        <p14:creationId xmlns:p14="http://schemas.microsoft.com/office/powerpoint/2010/main" val="34885477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開發流程圖</a:t>
            </a:r>
          </a:p>
        </p:txBody>
      </p:sp>
      <p:sp>
        <p:nvSpPr>
          <p:cNvPr id="372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191</a:t>
            </a:fld>
            <a:endParaRPr/>
          </a:p>
        </p:txBody>
      </p:sp>
      <p:pic>
        <p:nvPicPr>
          <p:cNvPr id="37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480" y="1493520"/>
            <a:ext cx="3740313" cy="495672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373" name="文字方塊 2"/>
          <p:cNvSpPr txBox="1"/>
          <p:nvPr/>
        </p:nvSpPr>
        <p:spPr>
          <a:xfrm>
            <a:off x="4116568" y="6280922"/>
            <a:ext cx="70284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資料來源：nvie.com</a:t>
            </a:r>
          </a:p>
        </p:txBody>
      </p:sp>
    </p:spTree>
    <p:extLst>
      <p:ext uri="{BB962C8B-B14F-4D97-AF65-F5344CB8AC3E}">
        <p14:creationId xmlns:p14="http://schemas.microsoft.com/office/powerpoint/2010/main" val="82639026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分支定義</a:t>
            </a:r>
          </a:p>
        </p:txBody>
      </p:sp>
      <p:sp>
        <p:nvSpPr>
          <p:cNvPr id="37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長期存在分支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master: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核心分支，不開放工程師直接</a:t>
            </a:r>
            <a:r>
              <a:t>Commit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develop: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短期存在分支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Hotfixes: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處理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產品的重大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Release branch: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在出版前，進行</a:t>
            </a:r>
            <a:r>
              <a:t>release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前測試。</a:t>
            </a:r>
          </a:p>
          <a:p>
            <a:pPr marL="683513" lvl="1" indent="-262890" defTabSz="420623">
              <a:spcBef>
                <a:spcPts val="900"/>
              </a:spcBef>
              <a:defRPr sz="2576"/>
            </a:pPr>
            <a:r>
              <a:t>Feature: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功能開發分支。</a:t>
            </a:r>
          </a:p>
        </p:txBody>
      </p:sp>
      <p:sp>
        <p:nvSpPr>
          <p:cNvPr id="378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192</a:t>
            </a:fld>
            <a:endParaRPr/>
          </a:p>
        </p:txBody>
      </p:sp>
      <p:sp>
        <p:nvSpPr>
          <p:cNvPr id="37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87484505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Gitlab</a:t>
            </a:r>
          </a:p>
        </p:txBody>
      </p:sp>
      <p:sp>
        <p:nvSpPr>
          <p:cNvPr id="651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3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193</a:t>
            </a:fld>
            <a:endParaRPr/>
          </a:p>
        </p:txBody>
      </p:sp>
      <p:sp>
        <p:nvSpPr>
          <p:cNvPr id="65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container deploy</a:t>
            </a:r>
          </a:p>
        </p:txBody>
      </p:sp>
      <p:sp>
        <p:nvSpPr>
          <p:cNvPr id="656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 sz="2900"/>
            </a:pPr>
            <a:r>
              <a:rPr dirty="0" err="1"/>
              <a:t>sudo</a:t>
            </a:r>
            <a:r>
              <a:rPr dirty="0"/>
              <a:t> docker run -e GITLAB_OMNIBUS_CONFIG="</a:t>
            </a:r>
            <a:r>
              <a:rPr dirty="0" err="1"/>
              <a:t>external_url</a:t>
            </a:r>
            <a:r>
              <a:rPr dirty="0"/>
              <a:t> 'http</a:t>
            </a:r>
            <a:r>
              <a:rPr dirty="0" smtClean="0">
                <a:highlight>
                  <a:srgbClr val="00FFFF"/>
                </a:highlight>
              </a:rPr>
              <a:t>://</a:t>
            </a:r>
            <a:r>
              <a:rPr lang="en-US" dirty="0" smtClean="0">
                <a:highlight>
                  <a:srgbClr val="00FFFF"/>
                </a:highlight>
              </a:rPr>
              <a:t>{VM1</a:t>
            </a:r>
            <a:r>
              <a:rPr lang="zh-TW" altLang="en-US" dirty="0" smtClean="0">
                <a:highlight>
                  <a:srgbClr val="00FFFF"/>
                </a:highlight>
              </a:rPr>
              <a:t> 內網</a:t>
            </a:r>
            <a:r>
              <a:rPr lang="en-US" altLang="zh-TW" dirty="0" smtClean="0">
                <a:highlight>
                  <a:srgbClr val="00FFFF"/>
                </a:highlight>
              </a:rPr>
              <a:t>IP</a:t>
            </a:r>
            <a:r>
              <a:rPr lang="en-US" dirty="0" smtClean="0">
                <a:highlight>
                  <a:srgbClr val="00FFFF"/>
                </a:highlight>
              </a:rPr>
              <a:t>}</a:t>
            </a:r>
            <a:r>
              <a:rPr dirty="0" smtClean="0"/>
              <a:t>';</a:t>
            </a:r>
            <a:r>
              <a:rPr dirty="0"/>
              <a:t>prometheus_monitoring['enable'] = false;" -d -p 443:443 -p 80:80 -p 10022:22 --name </a:t>
            </a:r>
            <a:r>
              <a:rPr dirty="0" err="1"/>
              <a:t>gitlab</a:t>
            </a:r>
            <a:r>
              <a:rPr dirty="0"/>
              <a:t> --restart always -v 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r>
              <a:rPr dirty="0"/>
              <a:t> -v 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/>
              <a:t>gitlab</a:t>
            </a:r>
            <a:r>
              <a:rPr dirty="0"/>
              <a:t>/gitlab-ce:14.</a:t>
            </a:r>
            <a:r>
              <a:rPr lang="en-US" altLang="zh-TW" dirty="0"/>
              <a:t>7</a:t>
            </a:r>
            <a:r>
              <a:rPr dirty="0"/>
              <a:t>.0-ce.0</a:t>
            </a:r>
          </a:p>
        </p:txBody>
      </p:sp>
      <p:sp>
        <p:nvSpPr>
          <p:cNvPr id="6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194</a:t>
            </a:fld>
            <a:endParaRPr/>
          </a:p>
        </p:txBody>
      </p:sp>
      <p:sp>
        <p:nvSpPr>
          <p:cNvPr id="6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-1</a:t>
            </a:r>
          </a:p>
        </p:txBody>
      </p:sp>
      <p:sp>
        <p:nvSpPr>
          <p:cNvPr id="66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 (-e)</a:t>
            </a:r>
          </a:p>
          <a:p>
            <a:pPr marL="742950" lvl="1" indent="-285750">
              <a:defRPr sz="2800"/>
            </a:pPr>
            <a:r>
              <a:t>external_url </a:t>
            </a:r>
          </a:p>
          <a:p>
            <a:pPr marL="1143000" lvl="2" indent="-228600">
              <a:defRPr sz="2400"/>
            </a:pPr>
            <a:r>
              <a:t>'http://{vm1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外部</a:t>
            </a:r>
            <a:r>
              <a:t>ip}';</a:t>
            </a:r>
          </a:p>
          <a:p>
            <a:pPr marL="1143000" lvl="2" indent="-228600">
              <a:defRPr sz="2400"/>
            </a:pPr>
            <a:r>
              <a:t>prometheus_monitoring['enable'] = false;</a:t>
            </a:r>
          </a:p>
          <a:p>
            <a:r>
              <a:t>Detach (-d)</a:t>
            </a:r>
          </a:p>
          <a:p>
            <a:pPr marL="742950" lvl="1" indent="-285750">
              <a:defRPr sz="28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背景執行</a:t>
            </a:r>
          </a:p>
        </p:txBody>
      </p:sp>
      <p:sp>
        <p:nvSpPr>
          <p:cNvPr id="66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195</a:t>
            </a:fld>
            <a:endParaRPr/>
          </a:p>
        </p:txBody>
      </p:sp>
      <p:sp>
        <p:nvSpPr>
          <p:cNvPr id="66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-2</a:t>
            </a:r>
          </a:p>
        </p:txBody>
      </p:sp>
      <p:sp>
        <p:nvSpPr>
          <p:cNvPr id="66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2900"/>
            </a:pPr>
            <a:r>
              <a:rPr dirty="0"/>
              <a:t>Port (-p)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80:80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443:443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/>
              <a:t>10022:22</a:t>
            </a:r>
          </a:p>
          <a:p>
            <a:pPr>
              <a:lnSpc>
                <a:spcPct val="90000"/>
              </a:lnSpc>
              <a:defRPr sz="2900"/>
            </a:pPr>
            <a:r>
              <a:rPr dirty="0"/>
              <a:t>--restart always</a:t>
            </a:r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永遠啟動此</a:t>
            </a:r>
            <a:r>
              <a:rPr dirty="0" err="1"/>
              <a:t>Container</a:t>
            </a:r>
            <a:endParaRPr dirty="0"/>
          </a:p>
          <a:p>
            <a:pPr>
              <a:lnSpc>
                <a:spcPct val="90000"/>
              </a:lnSpc>
              <a:defRPr sz="2900"/>
            </a:pPr>
            <a:r>
              <a:rPr dirty="0"/>
              <a:t>--name </a:t>
            </a:r>
            <a:r>
              <a:rPr dirty="0" err="1"/>
              <a:t>gitlab</a:t>
            </a:r>
            <a:endParaRPr dirty="0"/>
          </a:p>
          <a:p>
            <a:pPr marL="742950" lvl="1" indent="-285750">
              <a:lnSpc>
                <a:spcPct val="90000"/>
              </a:lnSpc>
              <a:defRPr sz="2500"/>
            </a:pPr>
            <a:r>
              <a:rPr dirty="0" err="1"/>
              <a:t>containe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名稱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196</a:t>
            </a:fld>
            <a:endParaRPr/>
          </a:p>
        </p:txBody>
      </p:sp>
      <p:sp>
        <p:nvSpPr>
          <p:cNvPr id="6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參數講解</a:t>
            </a:r>
            <a:r>
              <a:t> -3</a:t>
            </a:r>
          </a:p>
        </p:txBody>
      </p:sp>
      <p:sp>
        <p:nvSpPr>
          <p:cNvPr id="67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-v (volume)</a:t>
            </a: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/config:/</a:t>
            </a:r>
            <a:r>
              <a:rPr dirty="0" err="1"/>
              <a:t>etc</a:t>
            </a:r>
            <a:r>
              <a:rPr dirty="0"/>
              <a:t>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/logs:/var/log/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/>
              <a:t>log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檔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marL="742950" lvl="1" indent="-285750">
              <a:defRPr sz="2800"/>
            </a:pPr>
            <a:r>
              <a:rPr dirty="0"/>
              <a:t>$HOME/</a:t>
            </a:r>
            <a:r>
              <a:rPr dirty="0" err="1"/>
              <a:t>gitlab</a:t>
            </a:r>
            <a:r>
              <a:rPr dirty="0"/>
              <a:t>/data:/var/opt/</a:t>
            </a:r>
            <a:r>
              <a:rPr dirty="0" err="1"/>
              <a:t>gitlab</a:t>
            </a:r>
            <a:endParaRPr dirty="0"/>
          </a:p>
          <a:p>
            <a:pPr marL="1143000" lvl="2" indent="-228600">
              <a:defRPr sz="2400"/>
            </a:pPr>
            <a:r>
              <a:rPr dirty="0"/>
              <a:t>Gitlab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資料儲存位置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7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197</a:t>
            </a:fld>
            <a:endParaRPr/>
          </a:p>
        </p:txBody>
      </p:sp>
      <p:sp>
        <p:nvSpPr>
          <p:cNvPr id="67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gitlab init password</a:t>
            </a:r>
          </a:p>
        </p:txBody>
      </p:sp>
      <p:sp>
        <p:nvSpPr>
          <p:cNvPr id="67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198</a:t>
            </a:fld>
            <a:endParaRPr/>
          </a:p>
        </p:txBody>
      </p:sp>
      <p:sp>
        <p:nvSpPr>
          <p:cNvPr id="67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678" name="gitlab_root_init_password.png" descr="gitlab_root_init_password.png"/>
          <p:cNvPicPr>
            <a:picLocks noChangeAspect="1"/>
          </p:cNvPicPr>
          <p:nvPr/>
        </p:nvPicPr>
        <p:blipFill>
          <a:blip r:embed="rId2"/>
          <a:srcRect t="349" b="349"/>
          <a:stretch>
            <a:fillRect/>
          </a:stretch>
        </p:blipFill>
        <p:spPr>
          <a:xfrm>
            <a:off x="436281" y="2132056"/>
            <a:ext cx="9934222" cy="15652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login</a:t>
            </a:r>
          </a:p>
        </p:txBody>
      </p:sp>
      <p:sp>
        <p:nvSpPr>
          <p:cNvPr id="68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199</a:t>
            </a:fld>
            <a:endParaRPr/>
          </a:p>
        </p:txBody>
      </p:sp>
      <p:pic>
        <p:nvPicPr>
          <p:cNvPr id="68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12" y="1468874"/>
            <a:ext cx="8625907" cy="4779528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2D91-D711-3550-1FBD-938EEEB6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EE1527-7DAC-38EB-16E3-FAC15B173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</a:p>
          <a:p>
            <a:r>
              <a:rPr kumimoji="1" lang="en-US" altLang="zh-TW" dirty="0" smtClean="0"/>
              <a:t>Kubernetes</a:t>
            </a:r>
            <a:endParaRPr kumimoji="1" lang="en-US" altLang="zh-TW" dirty="0"/>
          </a:p>
          <a:p>
            <a:r>
              <a:rPr kumimoji="1" lang="en-US" altLang="zh-TW" dirty="0" smtClean="0"/>
              <a:t>Jenkins pipeline</a:t>
            </a:r>
          </a:p>
          <a:p>
            <a:pPr marL="457200" lvl="1" indent="0"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352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92628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UI </a:t>
            </a:r>
          </a:p>
        </p:txBody>
      </p:sp>
      <p:sp>
        <p:nvSpPr>
          <p:cNvPr id="69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200</a:t>
            </a:fld>
            <a:endParaRPr/>
          </a:p>
        </p:txBody>
      </p:sp>
      <p:pic>
        <p:nvPicPr>
          <p:cNvPr id="68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47800"/>
            <a:ext cx="10196707" cy="539575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建立新專案，</a:t>
            </a:r>
            <a:r>
              <a:rPr dirty="0" err="1"/>
              <a:t>from</a:t>
            </a:r>
            <a:r>
              <a:rPr dirty="0"/>
              <a:t> URL</a:t>
            </a:r>
          </a:p>
        </p:txBody>
      </p:sp>
      <p:sp>
        <p:nvSpPr>
          <p:cNvPr id="69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201</a:t>
            </a:fld>
            <a:endParaRPr/>
          </a:p>
        </p:txBody>
      </p:sp>
      <p:pic>
        <p:nvPicPr>
          <p:cNvPr id="69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" y="1853247"/>
            <a:ext cx="10649176" cy="471824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新專案名稱及擁有者設定</a:t>
            </a:r>
          </a:p>
        </p:txBody>
      </p:sp>
      <p:sp>
        <p:nvSpPr>
          <p:cNvPr id="7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202</a:t>
            </a:fld>
            <a:endParaRPr/>
          </a:p>
        </p:txBody>
      </p:sp>
      <p:pic>
        <p:nvPicPr>
          <p:cNvPr id="69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73" y="1584404"/>
            <a:ext cx="6605708" cy="477194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設定新專案權限</a:t>
            </a:r>
          </a:p>
        </p:txBody>
      </p:sp>
      <p:sp>
        <p:nvSpPr>
          <p:cNvPr id="70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203</a:t>
            </a:fld>
            <a:endParaRPr/>
          </a:p>
        </p:txBody>
      </p:sp>
      <p:pic>
        <p:nvPicPr>
          <p:cNvPr id="70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32" y="1068983"/>
            <a:ext cx="8119872" cy="5788013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部署</a:t>
            </a:r>
            <a:r>
              <a:t>Jenkins</a:t>
            </a:r>
          </a:p>
        </p:txBody>
      </p:sp>
      <p:sp>
        <p:nvSpPr>
          <p:cNvPr id="70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204</a:t>
            </a:fld>
            <a:endParaRPr/>
          </a:p>
        </p:txBody>
      </p:sp>
      <p:sp>
        <p:nvSpPr>
          <p:cNvPr id="70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Install Jenkins using docker</a:t>
            </a:r>
          </a:p>
        </p:txBody>
      </p:sp>
      <p:sp>
        <p:nvSpPr>
          <p:cNvPr id="71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run -u root -p 8080:8080</a:t>
            </a:r>
            <a:r>
              <a:rPr lang="en-US" dirty="0"/>
              <a:t> -p 50000:50000</a:t>
            </a:r>
            <a:r>
              <a:rPr dirty="0"/>
              <a:t> -v $HOME/</a:t>
            </a:r>
            <a:r>
              <a:rPr dirty="0" err="1"/>
              <a:t>jenkins</a:t>
            </a:r>
            <a:r>
              <a:rPr dirty="0"/>
              <a:t>-data:/var/</a:t>
            </a:r>
            <a:r>
              <a:rPr dirty="0" err="1"/>
              <a:t>jenkins_home</a:t>
            </a:r>
            <a:r>
              <a:rPr dirty="0"/>
              <a:t> -v /var/run/</a:t>
            </a:r>
            <a:r>
              <a:rPr dirty="0" err="1"/>
              <a:t>docker.sock</a:t>
            </a:r>
            <a:r>
              <a:rPr dirty="0"/>
              <a:t>:/var/run/</a:t>
            </a:r>
            <a:r>
              <a:rPr dirty="0" err="1"/>
              <a:t>docker.sock</a:t>
            </a:r>
            <a:r>
              <a:rPr dirty="0"/>
              <a:t> --restart always -d --name </a:t>
            </a:r>
            <a:r>
              <a:rPr dirty="0" err="1"/>
              <a:t>jenkins</a:t>
            </a:r>
            <a:r>
              <a:rPr dirty="0"/>
              <a:t> </a:t>
            </a:r>
            <a:r>
              <a:rPr dirty="0" err="1"/>
              <a:t>jenkinsci</a:t>
            </a:r>
            <a:r>
              <a:rPr dirty="0"/>
              <a:t>/</a:t>
            </a:r>
            <a:r>
              <a:rPr dirty="0" err="1"/>
              <a:t>blueocean</a:t>
            </a:r>
            <a:endParaRPr dirty="0"/>
          </a:p>
        </p:txBody>
      </p:sp>
      <p:sp>
        <p:nvSpPr>
          <p:cNvPr id="71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205</a:t>
            </a:fld>
            <a:endParaRPr/>
          </a:p>
        </p:txBody>
      </p:sp>
      <p:sp>
        <p:nvSpPr>
          <p:cNvPr id="71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頁面</a:t>
            </a:r>
          </a:p>
        </p:txBody>
      </p:sp>
      <p:sp>
        <p:nvSpPr>
          <p:cNvPr id="72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206</a:t>
            </a:fld>
            <a:endParaRPr/>
          </a:p>
        </p:txBody>
      </p:sp>
      <p:sp>
        <p:nvSpPr>
          <p:cNvPr id="71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D65CA9-398D-093D-8336-2AD3AF90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34" y="1442612"/>
            <a:ext cx="5855788" cy="5278863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取得</a:t>
            </a:r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預設密碼</a:t>
            </a:r>
          </a:p>
        </p:txBody>
      </p:sp>
      <p:sp>
        <p:nvSpPr>
          <p:cNvPr id="72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docker exec -it </a:t>
            </a:r>
            <a:r>
              <a:rPr dirty="0" err="1"/>
              <a:t>jenkins</a:t>
            </a:r>
            <a:r>
              <a:rPr dirty="0"/>
              <a:t> cat /var/</a:t>
            </a:r>
            <a:r>
              <a:rPr dirty="0" err="1"/>
              <a:t>jenkins_home</a:t>
            </a:r>
            <a:r>
              <a:rPr dirty="0"/>
              <a:t>/secrets/</a:t>
            </a:r>
            <a:r>
              <a:rPr dirty="0" err="1"/>
              <a:t>initialAdminPassword</a:t>
            </a:r>
            <a:endParaRPr dirty="0"/>
          </a:p>
        </p:txBody>
      </p:sp>
      <p:sp>
        <p:nvSpPr>
          <p:cNvPr id="72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207</a:t>
            </a:fld>
            <a:endParaRPr/>
          </a:p>
        </p:txBody>
      </p:sp>
      <p:sp>
        <p:nvSpPr>
          <p:cNvPr id="72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安裝預設套件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– </a:t>
            </a:r>
            <a:r>
              <a:rPr lang="en-US" dirty="0" err="1">
                <a:latin typeface="+mj-lt"/>
                <a:ea typeface="+mj-ea"/>
                <a:cs typeface="+mj-cs"/>
                <a:sym typeface="Helvetica"/>
              </a:rPr>
              <a:t>選擇install</a:t>
            </a:r>
            <a:r>
              <a:rPr lang="en-US" dirty="0">
                <a:latin typeface="+mj-lt"/>
                <a:ea typeface="+mj-ea"/>
                <a:cs typeface="+mj-cs"/>
                <a:sym typeface="Helvetica"/>
              </a:rPr>
              <a:t> suggested plugins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3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208</a:t>
            </a:fld>
            <a:endParaRPr/>
          </a:p>
        </p:txBody>
      </p:sp>
      <p:sp>
        <p:nvSpPr>
          <p:cNvPr id="72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B9D274-9E5D-8E6E-A66F-7C2F88A6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72" y="1692611"/>
            <a:ext cx="5479284" cy="5028864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新增</a:t>
            </a:r>
            <a:r>
              <a:t>Admin User</a:t>
            </a:r>
          </a:p>
        </p:txBody>
      </p:sp>
      <p:sp>
        <p:nvSpPr>
          <p:cNvPr id="73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209</a:t>
            </a:fld>
            <a:endParaRPr/>
          </a:p>
        </p:txBody>
      </p:sp>
      <p:sp>
        <p:nvSpPr>
          <p:cNvPr id="73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EB1CF0-503B-5B82-4C23-3B70DA78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29" y="1446324"/>
            <a:ext cx="6189372" cy="52751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  <a:r>
              <a:rPr lang="zh-TW" altLang="en-US" dirty="0"/>
              <a:t> </a:t>
            </a:r>
            <a:r>
              <a:rPr lang="en-US" altLang="zh-TW" dirty="0"/>
              <a:t>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7036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lang="en-US" dirty="0" err="1">
                <a:sym typeface="Helvetica"/>
              </a:rPr>
              <a:t>Jenkins</a:t>
            </a:r>
            <a:r>
              <a:rPr lang="en-US" dirty="0">
                <a:sym typeface="Helvetica"/>
              </a:rPr>
              <a:t> URL</a:t>
            </a:r>
            <a:r>
              <a:rPr lang="en-US" dirty="0"/>
              <a:t> – </a:t>
            </a:r>
            <a:r>
              <a:rPr lang="en-US" dirty="0" err="1"/>
              <a:t>換成VM</a:t>
            </a:r>
            <a:r>
              <a:rPr lang="en-US" dirty="0"/>
              <a:t> </a:t>
            </a:r>
            <a:r>
              <a:rPr lang="en-US" dirty="0" err="1"/>
              <a:t>內部IP</a:t>
            </a:r>
            <a:endParaRPr dirty="0"/>
          </a:p>
        </p:txBody>
      </p:sp>
      <p:sp>
        <p:nvSpPr>
          <p:cNvPr id="74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210</a:t>
            </a:fld>
            <a:endParaRPr/>
          </a:p>
        </p:txBody>
      </p:sp>
      <p:sp>
        <p:nvSpPr>
          <p:cNvPr id="73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CAC99ED-8907-C202-57F0-2F730E7E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749" y="1482781"/>
            <a:ext cx="5916455" cy="5375219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進入操作畫面</a:t>
            </a:r>
          </a:p>
        </p:txBody>
      </p:sp>
      <p:sp>
        <p:nvSpPr>
          <p:cNvPr id="74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211</a:t>
            </a:fld>
            <a:endParaRPr/>
          </a:p>
        </p:txBody>
      </p:sp>
      <p:pic>
        <p:nvPicPr>
          <p:cNvPr id="74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247"/>
            <a:ext cx="10538374" cy="4879487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 and Jenkins hook together</a:t>
            </a:r>
          </a:p>
        </p:txBody>
      </p:sp>
      <p:sp>
        <p:nvSpPr>
          <p:cNvPr id="748" name="文字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0" name="投影片編號版面配置區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212</a:t>
            </a:fld>
            <a:endParaRPr/>
          </a:p>
        </p:txBody>
      </p:sp>
      <p:sp>
        <p:nvSpPr>
          <p:cNvPr id="74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gitlab</a:t>
            </a:r>
            <a:r>
              <a:rPr dirty="0"/>
              <a:t> user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產生</a:t>
            </a:r>
            <a:r>
              <a:rPr dirty="0" err="1"/>
              <a:t>Access</a:t>
            </a:r>
            <a:r>
              <a:rPr dirty="0"/>
              <a:t> token - 1</a:t>
            </a:r>
          </a:p>
        </p:txBody>
      </p:sp>
      <p:sp>
        <p:nvSpPr>
          <p:cNvPr id="75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213</a:t>
            </a:fld>
            <a:endParaRPr/>
          </a:p>
        </p:txBody>
      </p:sp>
      <p:sp>
        <p:nvSpPr>
          <p:cNvPr id="753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FBA3BE3-77E7-897D-F46B-54C60D9D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72" y="1715548"/>
            <a:ext cx="4445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設定此</a:t>
            </a:r>
            <a:r>
              <a:rPr dirty="0" err="1"/>
              <a:t>token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權限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6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214</a:t>
            </a:fld>
            <a:endParaRPr/>
          </a:p>
        </p:txBody>
      </p:sp>
      <p:pic>
        <p:nvPicPr>
          <p:cNvPr id="75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2" y="1814307"/>
            <a:ext cx="9614301" cy="4802085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88620">
              <a:defRPr sz="3570"/>
            </a:pPr>
            <a:r>
              <a:rPr dirty="0"/>
              <a:t>Gitlab and Jenkins hook together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得到</a:t>
            </a:r>
            <a:r>
              <a:rPr dirty="0" err="1"/>
              <a:t>token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77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215</a:t>
            </a:fld>
            <a:endParaRPr/>
          </a:p>
        </p:txBody>
      </p:sp>
      <p:pic>
        <p:nvPicPr>
          <p:cNvPr id="768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1753047"/>
            <a:ext cx="6047234" cy="50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75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216</a:t>
            </a:fld>
            <a:endParaRPr/>
          </a:p>
        </p:txBody>
      </p:sp>
      <p:pic>
        <p:nvPicPr>
          <p:cNvPr id="773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" y="1853247"/>
            <a:ext cx="9932127" cy="493499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 and Jenkins hook together – Jenkins install </a:t>
            </a:r>
            <a:r>
              <a:rPr dirty="0" err="1"/>
              <a:t>gitlab</a:t>
            </a:r>
            <a:r>
              <a:rPr dirty="0"/>
              <a:t> plugin</a:t>
            </a:r>
          </a:p>
        </p:txBody>
      </p:sp>
      <p:sp>
        <p:nvSpPr>
          <p:cNvPr id="78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217</a:t>
            </a:fld>
            <a:endParaRPr/>
          </a:p>
        </p:txBody>
      </p:sp>
      <p:pic>
        <p:nvPicPr>
          <p:cNvPr id="778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0" y="1700608"/>
            <a:ext cx="10379952" cy="5157393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</a:t>
            </a:r>
            <a:r>
              <a:rPr dirty="0" err="1"/>
              <a:t>Jenkins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系統參數設定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218</a:t>
            </a:fld>
            <a:endParaRPr/>
          </a:p>
        </p:txBody>
      </p:sp>
      <p:pic>
        <p:nvPicPr>
          <p:cNvPr id="79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719072"/>
            <a:ext cx="10377452" cy="51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 dirty="0"/>
              <a:t>Gitlab and Jenkins hook together – Jenkins Server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rPr dirty="0" err="1"/>
              <a:t>GitLab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參數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9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219</a:t>
            </a:fld>
            <a:endParaRPr/>
          </a:p>
        </p:txBody>
      </p:sp>
      <p:pic>
        <p:nvPicPr>
          <p:cNvPr id="79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474" y="1853247"/>
            <a:ext cx="10807467" cy="4754162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 (Kubernetes </a:t>
            </a:r>
            <a:r>
              <a:rPr lang="zh-TW" altLang="en-US" dirty="0"/>
              <a:t>用不到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84150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設定</a:t>
            </a:r>
            <a:r>
              <a:t>token</a:t>
            </a:r>
          </a:p>
        </p:txBody>
      </p:sp>
      <p:sp>
        <p:nvSpPr>
          <p:cNvPr id="80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220</a:t>
            </a:fld>
            <a:endParaRPr/>
          </a:p>
        </p:txBody>
      </p:sp>
      <p:pic>
        <p:nvPicPr>
          <p:cNvPr id="800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18" y="2061597"/>
            <a:ext cx="8438339" cy="4177843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4340">
              <a:defRPr sz="3989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確認</a:t>
            </a:r>
            <a:r>
              <a:t>URL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</a:t>
            </a:r>
            <a:r>
              <a:t>Credentials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，並</a:t>
            </a:r>
            <a:r>
              <a:t>Test Connection</a:t>
            </a:r>
          </a:p>
        </p:txBody>
      </p:sp>
      <p:sp>
        <p:nvSpPr>
          <p:cNvPr id="80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221</a:t>
            </a:fld>
            <a:endParaRPr/>
          </a:p>
        </p:txBody>
      </p:sp>
      <p:pic>
        <p:nvPicPr>
          <p:cNvPr id="805" name="內容版面配置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422" y="1497884"/>
            <a:ext cx="7588577" cy="5005574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A19F300-A744-954C-F08D-9CA6009E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Jenkins Kubernetes plugin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097E401-93EC-740A-7B68-9FE0E48C6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D7F680-2C2E-9256-F9A6-49F0DB83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43302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BE1A3-0D43-7B30-8DA8-0C7F1D89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plugin </a:t>
            </a:r>
            <a:r>
              <a:rPr kumimoji="1" lang="zh-TW" altLang="en-US" dirty="0"/>
              <a:t>網站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1757CF-3AEF-BB1E-4EFB-44FAD9936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3"/>
              </a:rPr>
              <a:t>https://plugins.jenkins.io/ui/search?query=kubernetes</a:t>
            </a:r>
            <a:r>
              <a:rPr kumimoji="1" lang="en-US" altLang="zh-TW" dirty="0"/>
              <a:t/>
            </a:r>
            <a:br>
              <a:rPr kumimoji="1" lang="en-US" altLang="zh-TW" dirty="0"/>
            </a:b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7011EF-6D14-CD89-55B8-42ED1673D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230" y="2633876"/>
            <a:ext cx="6876437" cy="415597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A40F5D-DE6E-23AC-3A88-F84A518E53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30405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C1EF2-8692-FFC9-7D2E-B7B77DC8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plugin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3E1BD5-A539-8483-B91D-ECD795C2C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https://plugins.jenkins.io/kubernetes/#documentation</a:t>
            </a:r>
            <a:endParaRPr kumimoji="1" lang="en-US" altLang="zh-TW" dirty="0"/>
          </a:p>
          <a:p>
            <a:r>
              <a:rPr lang="en-US" altLang="zh-TW" dirty="0"/>
              <a:t>A running Kubernetes cluster 1.14 or later. For OpenShift users, this means OpenShift Container Platform 4.x.</a:t>
            </a:r>
          </a:p>
          <a:p>
            <a:r>
              <a:rPr lang="en-US" altLang="zh-TW" dirty="0"/>
              <a:t>A Jenkins instance installed</a:t>
            </a:r>
          </a:p>
          <a:p>
            <a:r>
              <a:rPr lang="en-US" altLang="zh-TW" dirty="0"/>
              <a:t>The Jenkins Kubernetes plugin installed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E9D24-F2A8-FC90-090A-3A2117D0E6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5741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263A1-3C33-696C-8918-5C717B85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</a:t>
            </a:r>
            <a:r>
              <a:rPr kumimoji="1" lang="en-US" altLang="zh-TW" dirty="0"/>
              <a:t>Jenkins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4BF95F-F6B3-F72A-CD3F-4F338560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4F812C-4958-6672-E403-C8AAB9EDC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85" y="1515093"/>
            <a:ext cx="8009173" cy="527112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624347-273D-6608-D651-7CCEF2E8F6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203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EB796-F31E-B86C-B214-46DEE504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管理外掛程式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A42320-D22C-C3DA-6798-3AD91BA6A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A3B534-7606-508F-9369-601A23617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9" y="1630594"/>
            <a:ext cx="10144259" cy="504012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2B361-AEF0-0CE9-9E62-60A77FBD0E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02480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B1649-FB66-A5E5-F515-F6859CD0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Jenkins plugin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B2B21A-6CD3-1BB9-449C-E4EA4924B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1D3CFE-3BF0-2E56-A2F9-00E4109ED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85" y="1736261"/>
            <a:ext cx="9873803" cy="492911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D8A11E-1F20-EEEB-CCCF-1907A5D9B7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35479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32CE6E-3088-E543-8666-2562A823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</a:t>
            </a:r>
            <a:r>
              <a:rPr kumimoji="1" lang="zh-TW" altLang="en-US" dirty="0"/>
              <a:t>管理節點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DA3515-5DF0-6373-325C-BBF5DB85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1CB995-344B-94A5-0347-549044004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6" y="1484925"/>
            <a:ext cx="9809408" cy="492035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7D9C1D-C2E0-E929-1F0C-2FB751B87E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41784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D793-9205-F3B8-FDA9-0616CA98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配置 </a:t>
            </a:r>
            <a:r>
              <a:rPr kumimoji="1" lang="en-US" altLang="zh-TW" dirty="0"/>
              <a:t>Kubernetes plugin – configure clouds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B5D35B-C074-788E-8AA0-715382397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D5321B-46C4-5A1D-374B-FA4EC5F22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593"/>
            <a:ext cx="12192000" cy="438039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A9EB76-9D9C-06C8-7335-62271D2F8D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974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2516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9ADA2-9BBD-C6F3-F414-F1E4A97B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介接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E0DF60-6230-5E1C-E01C-794666EBD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E643592-1379-373D-D8A1-58E238FD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8" y="1985433"/>
            <a:ext cx="6965682" cy="441984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BE0BDE-2C5A-1E94-AD61-E8DAA90BF0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1598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0D85612-1326-110C-E86D-E45A3359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URL -1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93748BC-7374-A0B7-3D5A-5E7263F5A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6769"/>
            <a:ext cx="10515600" cy="26690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6623FF-B980-E7A2-4585-11BF7D4E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393544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0EEA492-F62C-B408-188F-377CF2AD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URL -2 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2094F0B-8B5F-13AA-F98D-02BAAB37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561" y="1825625"/>
            <a:ext cx="5400878" cy="435133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9D9737A-6D33-92F0-A9DA-AD1B46A0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503515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14E3A3-C9A0-143E-E1D1-43D4FFE9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certificate authority data -1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3FD9E9A-220C-815A-33C7-E07C9F884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94008"/>
            <a:ext cx="10515600" cy="3414571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C2562C-F50B-4487-E588-150A9722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14074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5E4411F-0A3A-36B3-5B64-962244A0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Kubernetes Server certificate authority data -2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473A9AC-15E4-201D-6123-8B3681536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676" y="1825625"/>
            <a:ext cx="4378647" cy="435133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42C7B73-BC1F-C0CC-5C8F-B11359BF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724454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70C0D-4404-B75A-1745-3F94987D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</a:t>
            </a:r>
            <a:r>
              <a:rPr kumimoji="1" lang="en-US" altLang="zh-TW" dirty="0"/>
              <a:t>1</a:t>
            </a:r>
            <a:r>
              <a:rPr kumimoji="1" lang="zh-TW" altLang="en-US" dirty="0"/>
              <a:t>位 </a:t>
            </a:r>
            <a:r>
              <a:rPr kumimoji="1" lang="en-US" altLang="zh-TW" dirty="0"/>
              <a:t>Kubernetes User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3580A7-EFFC-06EC-DFBD-57BA2CAAA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8646"/>
            <a:ext cx="10515600" cy="1325296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BF408C-98B6-90EC-1B3D-9A7DC0C9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8312741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A8B5D83-78D6-3949-00A2-E062FF37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/>
              <a:t>Kubernetes User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token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6A75299-0E19-B367-AB71-CCA1255D7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93" y="1825625"/>
            <a:ext cx="8819614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6C4C41-278F-0716-A708-292EE62F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835932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401676C-EF9F-75FB-DAE4-5CFDAA03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填入</a:t>
            </a:r>
            <a:r>
              <a:rPr kumimoji="1" lang="en-US" altLang="zh-TW" dirty="0"/>
              <a:t>Kubernetes User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token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C3E71BC-B8A6-0852-D87E-5D0A12CCD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3578"/>
            <a:ext cx="10515600" cy="3355432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326E836-7241-9B61-5778-0A17DEF5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5904481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6A2B2-8E5C-D0EA-47DF-3B903EB5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測試與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取得連線授權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A56F711-85A1-79CF-71DD-BBBDBE1F9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6548"/>
            <a:ext cx="10515600" cy="1289492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A145E6-7E51-BDDC-374A-65095265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99058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5CB9C-FFA1-E454-AAE1-E9F2A983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Jenkins-agent: Pod Template </a:t>
            </a:r>
            <a:endParaRPr kumimoji="1"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EC297DB0-81A8-B439-6DC1-6B2A4DA22C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Name: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Labels: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Usage:</a:t>
            </a:r>
            <a:r>
              <a:rPr lang="zh-TW" altLang="en-US" dirty="0"/>
              <a:t> 盡可能使用這個節點</a:t>
            </a:r>
            <a:endParaRPr lang="en-US" altLang="zh-TW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F716BC57-4647-20FB-1A6D-F1E528A12E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09719" y="1825625"/>
            <a:ext cx="3238561" cy="435133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F0FB261-5189-B149-09C5-3E3F6F01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7889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612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5273D-9BE9-5591-7C32-87541C1B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Jenkins-agent: Container Template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E31598-CE79-B29B-70AF-5361FD4875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84286" y="1825625"/>
            <a:ext cx="3489428" cy="4351338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D1528C8-D6E8-FF9A-53F5-071DB7E96D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Name: </a:t>
            </a:r>
            <a:r>
              <a:rPr lang="en-US" altLang="zh-TW" dirty="0" err="1"/>
              <a:t>jenkins</a:t>
            </a:r>
            <a:r>
              <a:rPr lang="en-US" altLang="zh-TW" dirty="0"/>
              <a:t>-slave</a:t>
            </a:r>
          </a:p>
          <a:p>
            <a:r>
              <a:rPr lang="en-US" altLang="zh-TW" dirty="0"/>
              <a:t>Docker image: Jenkins/inbound-agent</a:t>
            </a:r>
          </a:p>
          <a:p>
            <a:r>
              <a:rPr lang="en-US" altLang="zh-TW" dirty="0"/>
              <a:t>Working directory: /home/</a:t>
            </a:r>
            <a:r>
              <a:rPr lang="en-US" altLang="zh-TW" dirty="0" err="1"/>
              <a:t>jenkins</a:t>
            </a:r>
            <a:r>
              <a:rPr lang="en-US" altLang="zh-TW" dirty="0"/>
              <a:t>/agent</a:t>
            </a:r>
          </a:p>
          <a:p>
            <a:r>
              <a:rPr lang="en-US" altLang="zh-TW" dirty="0"/>
              <a:t>Command to run: sleep</a:t>
            </a:r>
          </a:p>
          <a:p>
            <a:r>
              <a:rPr lang="en-US" altLang="zh-TW" dirty="0"/>
              <a:t>Arguments to pass to the command: 9999999</a:t>
            </a:r>
          </a:p>
          <a:p>
            <a:r>
              <a:rPr lang="en-US" altLang="zh-TW" dirty="0"/>
              <a:t>Allocate pseudo-TTY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9C44F6-0DFE-A385-FFB7-5ABEF031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638784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D05EE34-5D41-E9B0-741C-A5458171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存檔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25DAC2D-FA6A-9D0B-44E0-21FF32DE5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49" y="1825625"/>
            <a:ext cx="7725102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5B4FD3-1578-D6FB-36CD-F01B6160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489523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8B535AEE-D9A7-544A-2A69-8897B9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新建</a:t>
            </a:r>
            <a:r>
              <a:rPr lang="en-US" altLang="zh-TW" dirty="0"/>
              <a:t>Jenkins project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B4A4211-BD06-19F3-8C04-A8C7B17BF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C70D21-E15F-642E-88B8-A4D274D8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148191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Jenkins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建立</a:t>
            </a:r>
            <a:r>
              <a:t>Git project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同名專案</a:t>
            </a:r>
          </a:p>
        </p:txBody>
      </p:sp>
      <p:sp>
        <p:nvSpPr>
          <p:cNvPr id="81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243</a:t>
            </a:fld>
            <a:endParaRPr/>
          </a:p>
        </p:txBody>
      </p:sp>
      <p:sp>
        <p:nvSpPr>
          <p:cNvPr id="810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grpSp>
        <p:nvGrpSpPr>
          <p:cNvPr id="814" name="影像圖庫"/>
          <p:cNvGrpSpPr/>
          <p:nvPr/>
        </p:nvGrpSpPr>
        <p:grpSpPr>
          <a:xfrm>
            <a:off x="556159" y="1344534"/>
            <a:ext cx="9821334" cy="5207001"/>
            <a:chOff x="0" y="0"/>
            <a:chExt cx="9821333" cy="5207000"/>
          </a:xfrm>
        </p:grpSpPr>
        <p:pic>
          <p:nvPicPr>
            <p:cNvPr id="812" name="截圖 2021-10-27 上午7.07.34.png" descr="截圖 2021-10-27 上午7.07.34.png"/>
            <p:cNvPicPr>
              <a:picLocks noChangeAspect="1"/>
            </p:cNvPicPr>
            <p:nvPr/>
          </p:nvPicPr>
          <p:blipFill>
            <a:blip r:embed="rId2"/>
            <a:srcRect t="5523" b="5523"/>
            <a:stretch>
              <a:fillRect/>
            </a:stretch>
          </p:blipFill>
          <p:spPr>
            <a:xfrm>
              <a:off x="0" y="0"/>
              <a:ext cx="9821334" cy="466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3" name="說明"/>
            <p:cNvSpPr/>
            <p:nvPr/>
          </p:nvSpPr>
          <p:spPr>
            <a:xfrm>
              <a:off x="0" y="4737100"/>
              <a:ext cx="9821334" cy="469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r>
                <a:t>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89621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在Branch Sources設定原始碼來源，Project Repository及</a:t>
            </a:r>
            <a:r>
              <a:t>Credentials</a:t>
            </a:r>
          </a:p>
        </p:txBody>
      </p:sp>
      <p:sp>
        <p:nvSpPr>
          <p:cNvPr id="81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244</a:t>
            </a:fld>
            <a:endParaRPr/>
          </a:p>
        </p:txBody>
      </p:sp>
      <p:sp>
        <p:nvSpPr>
          <p:cNvPr id="81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8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7" y="2137155"/>
            <a:ext cx="11690466" cy="4487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0DCB7B0-7820-7DCE-C6FF-F20D08B2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07" y="1217027"/>
            <a:ext cx="5432826" cy="27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8723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觸發方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觸發方式</a:t>
            </a:r>
            <a:endParaRPr dirty="0"/>
          </a:p>
        </p:txBody>
      </p:sp>
      <p:sp>
        <p:nvSpPr>
          <p:cNvPr id="827" name="Gitlab 與Jenkins hook，由gitlab push 通知給Jenkins…"/>
          <p:cNvSpPr txBox="1">
            <a:spLocks noGrp="1"/>
          </p:cNvSpPr>
          <p:nvPr>
            <p:ph type="body" idx="1"/>
          </p:nvPr>
        </p:nvSpPr>
        <p:spPr>
          <a:xfrm>
            <a:off x="1145645" y="1977293"/>
            <a:ext cx="8946542" cy="4195482"/>
          </a:xfrm>
          <a:prstGeom prst="rect">
            <a:avLst/>
          </a:prstGeom>
        </p:spPr>
        <p:txBody>
          <a:bodyPr/>
          <a:lstStyle/>
          <a:p>
            <a:r>
              <a:rPr dirty="0"/>
              <a:t>Gitlab </a:t>
            </a:r>
            <a:r>
              <a:rPr dirty="0" err="1"/>
              <a:t>與Jenkins</a:t>
            </a:r>
            <a:r>
              <a:rPr dirty="0"/>
              <a:t> </a:t>
            </a:r>
            <a:r>
              <a:rPr dirty="0" err="1"/>
              <a:t>hook，由gitlab</a:t>
            </a:r>
            <a:r>
              <a:rPr dirty="0"/>
              <a:t> push </a:t>
            </a:r>
            <a:r>
              <a:rPr dirty="0" err="1"/>
              <a:t>通知給Jenkins</a:t>
            </a:r>
            <a:endParaRPr dirty="0"/>
          </a:p>
          <a:p>
            <a:r>
              <a:rPr dirty="0" err="1"/>
              <a:t>Jenkins定期向gitlab</a:t>
            </a:r>
            <a:r>
              <a:rPr dirty="0"/>
              <a:t> </a:t>
            </a:r>
            <a:r>
              <a:rPr dirty="0" err="1"/>
              <a:t>檢查是否有所更新</a:t>
            </a:r>
            <a:endParaRPr dirty="0"/>
          </a:p>
        </p:txBody>
      </p:sp>
      <p:sp>
        <p:nvSpPr>
          <p:cNvPr id="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959739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EC6C8-8452-C902-7DA3-238B1163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/>
              <a:t>讀取</a:t>
            </a:r>
            <a:r>
              <a:rPr kumimoji="1" lang="en-US" altLang="zh-TW" sz="3600" dirty="0" err="1"/>
              <a:t>Jenkinsfile</a:t>
            </a:r>
            <a:r>
              <a:rPr kumimoji="1" lang="en-US" altLang="zh-TW" sz="3600" dirty="0"/>
              <a:t>,</a:t>
            </a:r>
            <a:r>
              <a:rPr kumimoji="1" lang="zh-TW" altLang="en-US" sz="3600" dirty="0"/>
              <a:t> 設定每分鐘向</a:t>
            </a:r>
            <a:r>
              <a:rPr kumimoji="1" lang="en-US" altLang="zh-TW" sz="3600" dirty="0" err="1"/>
              <a:t>gitlab</a:t>
            </a:r>
            <a:r>
              <a:rPr kumimoji="1" lang="zh-TW" altLang="en-US" sz="3600" dirty="0"/>
              <a:t>進行檢查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D69F71-1E12-CE40-8B8D-26403064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951"/>
            <a:ext cx="12192000" cy="3088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AD881F-04BC-6794-7EF5-5AC8CC2BBE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42629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57B386-C35F-8FAD-5E61-581AA3D9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專案建立完成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06A936-42E7-F2D5-A7E3-DD250454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83" y="2059819"/>
            <a:ext cx="6223178" cy="420405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3DA21B-652B-8CCD-BFCE-C99E82EA50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1668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對不同分支進行進階設定：選擇master —&gt; 檢視設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3654"/>
            </a:lvl1pPr>
          </a:lstStyle>
          <a:p>
            <a:r>
              <a:t>對不同分支進行進階設定：選擇master —&gt; 檢視設定</a:t>
            </a:r>
          </a:p>
        </p:txBody>
      </p:sp>
      <p:sp>
        <p:nvSpPr>
          <p:cNvPr id="822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7160" indent="-137160" defTabSz="182880">
              <a:spcBef>
                <a:spcPts val="400"/>
              </a:spcBef>
              <a:defRPr sz="1280"/>
            </a:pPr>
            <a:endParaRPr/>
          </a:p>
        </p:txBody>
      </p:sp>
      <p:sp>
        <p:nvSpPr>
          <p:cNvPr id="8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248</a:t>
            </a:fld>
            <a:endParaRPr/>
          </a:p>
        </p:txBody>
      </p:sp>
      <p:pic>
        <p:nvPicPr>
          <p:cNvPr id="823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1" y="2052917"/>
            <a:ext cx="4600423" cy="40994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12825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Jenkins Pipeline - Jenkinsfile 寫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Jenkins Pipeline - Jenkinsfile 寫法</a:t>
            </a:r>
          </a:p>
        </p:txBody>
      </p:sp>
      <p:sp>
        <p:nvSpPr>
          <p:cNvPr id="836" name="按兩下來編輯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7" name="幻燈片編號"/>
          <p:cNvSpPr txBox="1">
            <a:spLocks noGrp="1"/>
          </p:cNvSpPr>
          <p:nvPr>
            <p:ph type="sldNum" sz="quarter" idx="12"/>
          </p:nvPr>
        </p:nvSpPr>
        <p:spPr>
          <a:xfrm>
            <a:off x="10439846" y="565576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5402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0310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cripted (腳本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Scripted (腳本式)</a:t>
            </a:r>
          </a:p>
        </p:txBody>
      </p:sp>
      <p:sp>
        <p:nvSpPr>
          <p:cNvPr id="840" name="使用Groovy 語法撰寫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0075" lvl="1" indent="-257175" defTabSz="342900">
              <a:spcBef>
                <a:spcPts val="700"/>
              </a:spcBef>
              <a:defRPr sz="2400"/>
            </a:pPr>
            <a:r>
              <a:t>使用Groovy 語法撰寫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從Checkout程式碼開始自己來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endParaRPr/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較靈活</a:t>
            </a:r>
          </a:p>
          <a:p>
            <a:pPr marL="600075" lvl="1" indent="-257175" defTabSz="342900">
              <a:spcBef>
                <a:spcPts val="700"/>
              </a:spcBef>
              <a:defRPr sz="2400"/>
            </a:pPr>
            <a:r>
              <a:t>複雜度較高</a:t>
            </a:r>
          </a:p>
        </p:txBody>
      </p:sp>
      <p:sp>
        <p:nvSpPr>
          <p:cNvPr id="8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250</a:t>
            </a:fld>
            <a:endParaRPr/>
          </a:p>
        </p:txBody>
      </p:sp>
      <p:pic>
        <p:nvPicPr>
          <p:cNvPr id="84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70" y="3446252"/>
            <a:ext cx="3581401" cy="1968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462760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Declarative (聲明式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Declarative (</a:t>
            </a:r>
            <a:r>
              <a:rPr dirty="0" err="1"/>
              <a:t>聲明式</a:t>
            </a:r>
            <a:r>
              <a:rPr dirty="0"/>
              <a:t>)</a:t>
            </a:r>
          </a:p>
        </p:txBody>
      </p:sp>
      <p:sp>
        <p:nvSpPr>
          <p:cNvPr id="845" name="預先定義架構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080" lvl="1" indent="-277749" defTabSz="370331">
              <a:spcBef>
                <a:spcPts val="800"/>
              </a:spcBef>
              <a:defRPr sz="2592"/>
            </a:pPr>
            <a:r>
              <a:t>預先定義架構</a:t>
            </a:r>
          </a:p>
          <a:p>
            <a:pPr marL="648080" lvl="1" indent="-277749" defTabSz="370331">
              <a:spcBef>
                <a:spcPts val="800"/>
              </a:spcBef>
              <a:defRPr sz="2592"/>
            </a:pPr>
            <a:endParaRPr/>
          </a:p>
        </p:txBody>
      </p:sp>
      <p:sp>
        <p:nvSpPr>
          <p:cNvPr id="8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251</a:t>
            </a:fld>
            <a:endParaRPr/>
          </a:p>
        </p:txBody>
      </p:sp>
      <p:pic>
        <p:nvPicPr>
          <p:cNvPr id="84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7"/>
            <a:ext cx="8636001" cy="3467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437370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ipeline 語法- agent -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-1</a:t>
            </a:r>
          </a:p>
        </p:txBody>
      </p:sp>
      <p:sp>
        <p:nvSpPr>
          <p:cNvPr id="850" name="全域 (必需): in pipeline block…"/>
          <p:cNvSpPr txBox="1">
            <a:spLocks noGrp="1"/>
          </p:cNvSpPr>
          <p:nvPr>
            <p:ph type="body" idx="1"/>
          </p:nvPr>
        </p:nvSpPr>
        <p:spPr>
          <a:xfrm>
            <a:off x="875202" y="1977293"/>
            <a:ext cx="8946541" cy="4195482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spcBef>
                <a:spcPts val="900"/>
              </a:spcBef>
              <a:defRPr sz="2944"/>
            </a:pPr>
            <a:r>
              <a:t>全域 (必需): in pipeline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By stage（選用）: in stage block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endParaRPr/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any: 在任何環境執行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none: 沒有全域agent，由各stage各自指定</a:t>
            </a:r>
          </a:p>
          <a:p>
            <a:pPr marL="315468" indent="-315468" defTabSz="420623">
              <a:spcBef>
                <a:spcPts val="900"/>
              </a:spcBef>
              <a:defRPr sz="2944"/>
            </a:pPr>
            <a:r>
              <a:t>agent label: 在有標籤的環境執行．agent { label 'my-defined-label' }</a:t>
            </a:r>
          </a:p>
        </p:txBody>
      </p:sp>
      <p:sp>
        <p:nvSpPr>
          <p:cNvPr id="8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74716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ipeline 語法- agent -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 語法- agent -2</a:t>
            </a:r>
          </a:p>
        </p:txBody>
      </p:sp>
      <p:sp>
        <p:nvSpPr>
          <p:cNvPr id="854" name="agent doc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agent docker</a:t>
            </a:r>
          </a:p>
          <a:p>
            <a:pPr marL="800100" lvl="1" indent="-342900"/>
            <a:r>
              <a:rPr dirty="0" err="1"/>
              <a:t>使用執行docker</a:t>
            </a:r>
            <a:r>
              <a:rPr dirty="0"/>
              <a:t> </a:t>
            </a:r>
            <a:r>
              <a:rPr dirty="0" err="1"/>
              <a:t>執行agent．在預設node</a:t>
            </a:r>
            <a:r>
              <a:rPr dirty="0"/>
              <a:t> </a:t>
            </a:r>
            <a:r>
              <a:rPr dirty="0" err="1"/>
              <a:t>或匹配的label上執行</a:t>
            </a:r>
            <a:endParaRPr dirty="0"/>
          </a:p>
          <a:p>
            <a:r>
              <a:rPr dirty="0"/>
              <a:t>agent </a:t>
            </a:r>
            <a:r>
              <a:rPr dirty="0" err="1"/>
              <a:t>dockerfile</a:t>
            </a:r>
            <a:endParaRPr dirty="0"/>
          </a:p>
          <a:p>
            <a:pPr marL="800100" lvl="1" indent="-342900"/>
            <a:r>
              <a:rPr dirty="0" err="1"/>
              <a:t>使用dockerfile建立image，並以此環境執行</a:t>
            </a:r>
            <a:endParaRPr lang="en-US" dirty="0"/>
          </a:p>
          <a:p>
            <a:pPr marL="244929" indent="-342900"/>
            <a:r>
              <a:rPr lang="en-US" dirty="0"/>
              <a:t>agent Kubernetes</a:t>
            </a:r>
          </a:p>
          <a:p>
            <a:pPr marL="800100" lvl="1" indent="-342900"/>
            <a:r>
              <a:rPr lang="en-US" dirty="0" err="1"/>
              <a:t>使用</a:t>
            </a:r>
            <a:r>
              <a:rPr lang="en-US" altLang="zh-TW" dirty="0" err="1"/>
              <a:t>k</a:t>
            </a:r>
            <a:r>
              <a:rPr lang="en-US" dirty="0" err="1"/>
              <a:t>ubernetes</a:t>
            </a:r>
            <a:r>
              <a:rPr lang="en-US" dirty="0"/>
              <a:t> </a:t>
            </a:r>
            <a:r>
              <a:rPr lang="en-US" dirty="0" err="1"/>
              <a:t>進行操作</a:t>
            </a:r>
            <a:endParaRPr lang="en-US" dirty="0"/>
          </a:p>
        </p:txBody>
      </p:sp>
      <p:sp>
        <p:nvSpPr>
          <p:cNvPr id="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121694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5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lang="en-US" dirty="0" err="1"/>
              <a:t>Python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執行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/>
              <a:t>flask </a:t>
            </a:r>
            <a:r>
              <a:rPr dirty="0" err="1"/>
              <a:t>api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單元測試</a:t>
            </a:r>
            <a:endParaRPr dirty="0"/>
          </a:p>
        </p:txBody>
      </p:sp>
      <p:sp>
        <p:nvSpPr>
          <p:cNvPr id="95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254</a:t>
            </a:fld>
            <a:endParaRPr/>
          </a:p>
        </p:txBody>
      </p:sp>
      <p:sp>
        <p:nvSpPr>
          <p:cNvPr id="95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321815873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Flask Api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執行單元測試</a:t>
            </a:r>
          </a:p>
        </p:txBody>
      </p:sp>
      <p:sp>
        <p:nvSpPr>
          <p:cNvPr id="962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255</a:t>
            </a:fld>
            <a:endParaRPr/>
          </a:p>
        </p:txBody>
      </p:sp>
      <p:sp>
        <p:nvSpPr>
          <p:cNvPr id="961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1B2F583-54F0-9913-541A-74EFFCFA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317750"/>
            <a:ext cx="6477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0622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單元測試結果</a:t>
            </a:r>
          </a:p>
        </p:txBody>
      </p:sp>
      <p:sp>
        <p:nvSpPr>
          <p:cNvPr id="968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256</a:t>
            </a:fld>
            <a:endParaRPr/>
          </a:p>
        </p:txBody>
      </p:sp>
      <p:sp>
        <p:nvSpPr>
          <p:cNvPr id="967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E021C2C-E74A-9429-5836-E7658844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006600"/>
            <a:ext cx="8128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0684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t>Docker image</a:t>
            </a:r>
          </a:p>
        </p:txBody>
      </p:sp>
      <p:sp>
        <p:nvSpPr>
          <p:cNvPr id="9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#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flask-api</a:t>
            </a:r>
            <a:endParaRPr dirty="0"/>
          </a:p>
          <a:p>
            <a:r>
              <a:rPr dirty="0"/>
              <a:t>docker build </a:t>
            </a:r>
            <a:r>
              <a:rPr dirty="0" err="1"/>
              <a:t>dockerfile</a:t>
            </a:r>
            <a:r>
              <a:rPr dirty="0"/>
              <a:t>/flask-</a:t>
            </a:r>
            <a:r>
              <a:rPr dirty="0" err="1"/>
              <a:t>api</a:t>
            </a:r>
            <a:r>
              <a:rPr dirty="0"/>
              <a:t> --tag </a:t>
            </a:r>
            <a:r>
              <a:rPr dirty="0" err="1"/>
              <a:t>demoyuw</a:t>
            </a:r>
            <a:r>
              <a:rPr dirty="0"/>
              <a:t>/</a:t>
            </a:r>
            <a:r>
              <a:rPr dirty="0" err="1"/>
              <a:t>flask-api:jenkins-package</a:t>
            </a:r>
            <a:endParaRPr dirty="0"/>
          </a:p>
          <a:p>
            <a:r>
              <a:rPr dirty="0"/>
              <a:t>docker image ls</a:t>
            </a:r>
          </a:p>
        </p:txBody>
      </p:sp>
      <p:sp>
        <p:nvSpPr>
          <p:cNvPr id="91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257</a:t>
            </a:fld>
            <a:endParaRPr/>
          </a:p>
        </p:txBody>
      </p:sp>
      <p:sp>
        <p:nvSpPr>
          <p:cNvPr id="91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7408769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docker 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</p:txBody>
      </p:sp>
      <p:sp>
        <p:nvSpPr>
          <p:cNvPr id="92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上傳</a:t>
            </a:r>
            <a:r>
              <a:t>image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到</a:t>
            </a:r>
            <a:r>
              <a:t>docker hub</a:t>
            </a:r>
          </a:p>
          <a:p>
            <a:r>
              <a:t>docker login -u "demoyuw" -p ”XXXXXXXX"</a:t>
            </a:r>
          </a:p>
          <a:p>
            <a:r>
              <a:t>docker push demoyuw/flask-api:jenkins-package</a:t>
            </a:r>
          </a:p>
        </p:txBody>
      </p:sp>
      <p:sp>
        <p:nvSpPr>
          <p:cNvPr id="92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258</a:t>
            </a:fld>
            <a:endParaRPr/>
          </a:p>
        </p:txBody>
      </p:sp>
      <p:sp>
        <p:nvSpPr>
          <p:cNvPr id="92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7020356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+mj-lt"/>
                <a:ea typeface="+mj-ea"/>
                <a:cs typeface="+mj-cs"/>
                <a:sym typeface="Helvetica"/>
              </a:rPr>
              <a:t>打包</a:t>
            </a: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image</a:t>
            </a:r>
            <a:r>
              <a:rPr lang="en-US" dirty="0" err="1"/>
              <a:t>，並上傳</a:t>
            </a:r>
            <a:r>
              <a:rPr lang="en-US" altLang="zh-TW" dirty="0" err="1"/>
              <a:t>dockerhub</a:t>
            </a:r>
            <a:endParaRPr dirty="0"/>
          </a:p>
        </p:txBody>
      </p:sp>
      <p:sp>
        <p:nvSpPr>
          <p:cNvPr id="917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259</a:t>
            </a:fld>
            <a:endParaRPr/>
          </a:p>
        </p:txBody>
      </p:sp>
      <p:sp>
        <p:nvSpPr>
          <p:cNvPr id="916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001AFE-C935-7E23-0ACE-00867BD44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178050"/>
            <a:ext cx="8813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51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16823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至</a:t>
            </a:r>
            <a:r>
              <a:t>docker hub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檢查</a:t>
            </a:r>
            <a:r>
              <a:t>image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是否有上傳</a:t>
            </a:r>
          </a:p>
        </p:txBody>
      </p:sp>
      <p:sp>
        <p:nvSpPr>
          <p:cNvPr id="933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260</a:t>
            </a:fld>
            <a:endParaRPr/>
          </a:p>
        </p:txBody>
      </p:sp>
      <p:pic>
        <p:nvPicPr>
          <p:cNvPr id="931" name="內容版面配置區 5" descr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73" y="2052638"/>
            <a:ext cx="3810830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9134057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F34309-658E-DCE4-8E17-E9C7F6DA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Jenkins </a:t>
            </a:r>
            <a:r>
              <a:rPr kumimoji="1" lang="zh-TW" altLang="en-US" dirty="0"/>
              <a:t>支援變數名稱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4A03A3-F282-DF2B-B984-0B7F7C1A1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${YOUR_JENKINS_HOST}/env-</a:t>
            </a:r>
            <a:r>
              <a:rPr lang="en-US" altLang="zh-TW" dirty="0" err="1"/>
              <a:t>vars.html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F7382A-8B4F-162A-A469-14E9ED1928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261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E5D959-4329-8CAE-6FE3-EE31EFF16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163" y="2837526"/>
            <a:ext cx="4389552" cy="38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933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D1F515-1582-064D-EE79-F61C1D13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啟用指定分執行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AABC1C-2F5B-1D8A-9E32-5AF456C1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51" y="1991412"/>
            <a:ext cx="3948423" cy="400403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37C080-7B95-B4C5-DFE4-AC58F020E9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altLang="zh-TW" smtClean="0"/>
              <a:pPr/>
              <a:t>262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53255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Gitflow</a:t>
            </a:r>
          </a:p>
        </p:txBody>
      </p:sp>
      <p:sp>
        <p:nvSpPr>
          <p:cNvPr id="38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j-lt"/>
                <a:ea typeface="+mj-ea"/>
                <a:cs typeface="+mj-cs"/>
                <a:sym typeface="Helvetica"/>
              </a:rPr>
              <a:t>除了</a:t>
            </a:r>
            <a:r>
              <a:t>master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develop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，其他</a:t>
            </a:r>
            <a:r>
              <a:t>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建議勿長期存在，特別是</a:t>
            </a:r>
            <a:r>
              <a:t>feature</a:t>
            </a:r>
          </a:p>
          <a:p>
            <a:r>
              <a:t>Release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與</a:t>
            </a:r>
            <a:r>
              <a:t>Hotfix branch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只能修</a:t>
            </a:r>
            <a:r>
              <a:t>Bug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，不能增加新功能。</a:t>
            </a:r>
          </a:p>
        </p:txBody>
      </p:sp>
      <p:sp>
        <p:nvSpPr>
          <p:cNvPr id="383" name="投影片編號版面配置區 4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263</a:t>
            </a:fld>
            <a:endParaRPr/>
          </a:p>
        </p:txBody>
      </p:sp>
      <p:sp>
        <p:nvSpPr>
          <p:cNvPr id="382" name="日期版面配置區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42421788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圖片 10" descr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31" y="2036442"/>
            <a:ext cx="4157084" cy="414332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下載</a:t>
            </a:r>
            <a:r>
              <a:rPr dirty="0" err="1"/>
              <a:t>Putty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，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填入</a:t>
            </a:r>
            <a:r>
              <a:rPr dirty="0" err="1"/>
              <a:t>id@ip</a:t>
            </a:r>
            <a:endParaRPr dirty="0"/>
          </a:p>
        </p:txBody>
      </p:sp>
      <p:sp>
        <p:nvSpPr>
          <p:cNvPr id="1077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264</a:t>
            </a:fld>
            <a:endParaRPr/>
          </a:p>
        </p:txBody>
      </p:sp>
      <p:sp>
        <p:nvSpPr>
          <p:cNvPr id="1076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78" name="向右箭號 5"/>
          <p:cNvSpPr/>
          <p:nvPr/>
        </p:nvSpPr>
        <p:spPr>
          <a:xfrm>
            <a:off x="2920655" y="2572571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9" name="向右箭號 6"/>
          <p:cNvSpPr/>
          <p:nvPr/>
        </p:nvSpPr>
        <p:spPr>
          <a:xfrm>
            <a:off x="4369129" y="3130920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04111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左邊</a:t>
            </a:r>
            <a:r>
              <a:rPr dirty="0" err="1"/>
              <a:t>Connectopn</a:t>
            </a:r>
            <a:r>
              <a:rPr dirty="0"/>
              <a:t>/SSH/Auth</a:t>
            </a:r>
          </a:p>
        </p:txBody>
      </p:sp>
      <p:sp>
        <p:nvSpPr>
          <p:cNvPr id="1084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265</a:t>
            </a:fld>
            <a:endParaRPr/>
          </a:p>
        </p:txBody>
      </p:sp>
      <p:pic>
        <p:nvPicPr>
          <p:cNvPr id="1082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85" name="向右箭號 5"/>
          <p:cNvSpPr/>
          <p:nvPr/>
        </p:nvSpPr>
        <p:spPr>
          <a:xfrm>
            <a:off x="288828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向右箭號 7"/>
          <p:cNvSpPr/>
          <p:nvPr/>
        </p:nvSpPr>
        <p:spPr>
          <a:xfrm>
            <a:off x="3042604" y="489146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7" name="向右箭號 9"/>
          <p:cNvSpPr/>
          <p:nvPr/>
        </p:nvSpPr>
        <p:spPr>
          <a:xfrm>
            <a:off x="3163416" y="5454384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23276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 err="1"/>
              <a:t>Private</a:t>
            </a:r>
            <a:r>
              <a:rPr dirty="0"/>
              <a:t> key file auth</a:t>
            </a:r>
          </a:p>
        </p:txBody>
      </p:sp>
      <p:sp>
        <p:nvSpPr>
          <p:cNvPr id="1092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266</a:t>
            </a:fld>
            <a:endParaRPr/>
          </a:p>
        </p:txBody>
      </p:sp>
      <p:pic>
        <p:nvPicPr>
          <p:cNvPr id="1090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091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  <p:sp>
        <p:nvSpPr>
          <p:cNvPr id="1093" name="向右箭號 5"/>
          <p:cNvSpPr/>
          <p:nvPr/>
        </p:nvSpPr>
        <p:spPr>
          <a:xfrm>
            <a:off x="4385312" y="477360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4" name="向右箭號 7"/>
          <p:cNvSpPr/>
          <p:nvPr/>
        </p:nvSpPr>
        <p:spPr>
          <a:xfrm>
            <a:off x="2928747" y="4215253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向右箭號 8"/>
          <p:cNvSpPr/>
          <p:nvPr/>
        </p:nvSpPr>
        <p:spPr>
          <a:xfrm>
            <a:off x="3042036" y="490237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6" name="向右箭號 9"/>
          <p:cNvSpPr/>
          <p:nvPr/>
        </p:nvSpPr>
        <p:spPr>
          <a:xfrm>
            <a:off x="3163416" y="5445219"/>
            <a:ext cx="631180" cy="113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>
            <a:solidFill>
              <a:srgbClr val="800F0E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6363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選擇</a:t>
            </a:r>
            <a:r>
              <a:rPr dirty="0"/>
              <a:t>k8s.ppk</a:t>
            </a:r>
          </a:p>
        </p:txBody>
      </p:sp>
      <p:sp>
        <p:nvSpPr>
          <p:cNvPr id="110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267</a:t>
            </a:fld>
            <a:endParaRPr/>
          </a:p>
        </p:txBody>
      </p:sp>
      <p:pic>
        <p:nvPicPr>
          <p:cNvPr id="1099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3" cy="419576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8467009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763">
              <a:defRPr sz="3654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附錄</a:t>
            </a:r>
            <a:r>
              <a:rPr dirty="0" err="1"/>
              <a:t>A</a:t>
            </a:r>
            <a:r>
              <a:rPr dirty="0"/>
              <a:t>: window login to cloud VM by putty –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即可登入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0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439846" y="565575"/>
            <a:ext cx="663586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268</a:t>
            </a:fld>
            <a:endParaRPr/>
          </a:p>
        </p:txBody>
      </p:sp>
      <p:pic>
        <p:nvPicPr>
          <p:cNvPr id="1104" name="內容版面配置區 6" descr="內容版面配置區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8" y="2321718"/>
            <a:ext cx="62865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295896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47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0CCDE4-7629-5A18-C419-2109F46A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468" y="2310108"/>
            <a:ext cx="6608542" cy="420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34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6F6F-594E-5EED-CDD8-ADEBB089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Run 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E82DE6-FC8D-F671-83E6-868E6F5C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28D572-B53D-1524-0873-3EF7E39A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94"/>
            <a:ext cx="12192000" cy="37700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5576F4-7F2F-A65B-6761-0AB80478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2" y="4747918"/>
            <a:ext cx="12192000" cy="5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課程資源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9" name="內容版面配置區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Source code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https://github.com/demoyuw/docker-devops</a:t>
            </a:r>
          </a:p>
          <a:p>
            <a:pPr>
              <a:defRPr sz="3600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latin typeface="+mj-lt"/>
                <a:ea typeface="+mj-ea"/>
                <a:cs typeface="+mj-cs"/>
                <a:sym typeface="Helvetica"/>
                <a:hlinkClick r:id="rId3"/>
              </a:rPr>
              <a:t>虛擬機資源</a:t>
            </a:r>
          </a:p>
          <a:p>
            <a:pPr marL="742950" lvl="1" indent="-285750"/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4"/>
              </a:rPr>
              <a:t>https://reurl.cc/62bNxb</a:t>
            </a:r>
          </a:p>
          <a:p>
            <a:pPr marL="742950" lvl="1" indent="-285750"/>
            <a:r>
              <a:rPr dirty="0" err="1">
                <a:latin typeface="+mj-lt"/>
                <a:ea typeface="+mj-ea"/>
                <a:cs typeface="+mj-cs"/>
                <a:sym typeface="Helvetica"/>
              </a:rPr>
              <a:t>選擇編號，後面註記使用人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1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80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264793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6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947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3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522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3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4888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4502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6137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0620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797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ssh</a:t>
            </a:r>
            <a:r>
              <a:rPr dirty="0"/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登入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Linux 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/>
              <a:t>mv k8s.key ~/.</a:t>
            </a:r>
            <a:r>
              <a:rPr dirty="0" err="1"/>
              <a:t>ssh</a:t>
            </a:r>
            <a:r>
              <a:rPr dirty="0"/>
              <a:t>/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chmod</a:t>
            </a:r>
            <a:r>
              <a:rPr dirty="0"/>
              <a:t> 600 ~/.</a:t>
            </a:r>
            <a:r>
              <a:rPr dirty="0" err="1"/>
              <a:t>ssh</a:t>
            </a:r>
            <a:r>
              <a:rPr dirty="0"/>
              <a:t>/k8s.key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</a:t>
            </a: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</a:t>
            </a:r>
            <a:r>
              <a:rPr dirty="0" err="1"/>
              <a:t>ssh</a:t>
            </a:r>
            <a:r>
              <a:rPr dirty="0"/>
              <a:t> </a:t>
            </a:r>
            <a:r>
              <a:rPr lang="en-US" altLang="zh-TW" dirty="0"/>
              <a:t>-</a:t>
            </a:r>
            <a:r>
              <a:rPr dirty="0" err="1"/>
              <a:t>i</a:t>
            </a:r>
            <a:r>
              <a:rPr dirty="0"/>
              <a:t> ~/.</a:t>
            </a:r>
            <a:r>
              <a:rPr dirty="0" err="1"/>
              <a:t>ssh</a:t>
            </a:r>
            <a:r>
              <a:rPr dirty="0"/>
              <a:t>/k8s.key demoyuw@140.92.174.32</a:t>
            </a:r>
            <a:endParaRPr sz="2178" dirty="0"/>
          </a:p>
          <a:p>
            <a:pPr marL="339470" indent="-339470" defTabSz="452627">
              <a:lnSpc>
                <a:spcPct val="80000"/>
              </a:lnSpc>
              <a:spcBef>
                <a:spcPts val="900"/>
              </a:spcBef>
              <a:defRPr sz="2871"/>
            </a:pPr>
            <a:r>
              <a:rPr dirty="0"/>
              <a:t>Windows</a:t>
            </a:r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dirty="0" err="1">
                <a:latin typeface="+mj-lt"/>
                <a:ea typeface="+mj-ea"/>
                <a:cs typeface="+mj-cs"/>
                <a:sym typeface="Helvetica"/>
              </a:rPr>
              <a:t>參考附檔</a:t>
            </a:r>
            <a:r>
              <a:rPr dirty="0"/>
              <a:t> </a:t>
            </a:r>
            <a:endParaRPr sz="2475" dirty="0"/>
          </a:p>
          <a:p>
            <a:pPr marL="735520" lvl="1" indent="-282892" defTabSz="452627">
              <a:lnSpc>
                <a:spcPct val="80000"/>
              </a:lnSpc>
              <a:spcBef>
                <a:spcPts val="900"/>
              </a:spcBef>
              <a:defRPr sz="2673"/>
            </a:pPr>
            <a:r>
              <a:rPr u="sng" dirty="0">
                <a:solidFill>
                  <a:srgbClr val="58C1BA"/>
                </a:solidFill>
                <a:uFill>
                  <a:solidFill>
                    <a:srgbClr val="58C1BA"/>
                  </a:solidFill>
                </a:uFill>
                <a:hlinkClick r:id="rId2"/>
              </a:rPr>
              <a:t>demoyuw@</a:t>
            </a:r>
            <a:r>
              <a:rPr dirty="0"/>
              <a:t>{</a:t>
            </a:r>
            <a:r>
              <a:rPr dirty="0" err="1"/>
              <a:t>VM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的外部</a:t>
            </a:r>
            <a:r>
              <a:rPr dirty="0" err="1"/>
              <a:t>IP</a:t>
            </a:r>
            <a:r>
              <a:rPr dirty="0"/>
              <a:t>}</a:t>
            </a:r>
            <a:endParaRPr sz="2475" dirty="0"/>
          </a:p>
          <a:p>
            <a:pPr marL="1131569" lvl="2" indent="-226313" defTabSz="452627">
              <a:lnSpc>
                <a:spcPct val="80000"/>
              </a:lnSpc>
              <a:spcBef>
                <a:spcPts val="900"/>
              </a:spcBef>
              <a:defRPr sz="2376"/>
            </a:pPr>
            <a:r>
              <a:rPr dirty="0"/>
              <a:t>Ex: demoyuw@140.92.174.32</a:t>
            </a:r>
          </a:p>
        </p:txBody>
      </p:sp>
      <p:sp>
        <p:nvSpPr>
          <p:cNvPr id="286" name="投影片編號預留位置 4"/>
          <p:cNvSpPr txBox="1">
            <a:spLocks noGrp="1"/>
          </p:cNvSpPr>
          <p:nvPr>
            <p:ph type="sldNum" sz="quarter" idx="4294967295"/>
          </p:nvPr>
        </p:nvSpPr>
        <p:spPr>
          <a:xfrm>
            <a:off x="10626328" y="565575"/>
            <a:ext cx="290623" cy="497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85" name="日期預留位置 3"/>
          <p:cNvSpPr txBox="1"/>
          <p:nvPr/>
        </p:nvSpPr>
        <p:spPr>
          <a:xfrm rot="5400000">
            <a:off x="10231838" y="1821180"/>
            <a:ext cx="89916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r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442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458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7620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5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62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部署版本紀錄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對部屬出的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進行管理及維持</a:t>
            </a:r>
            <a:r>
              <a:rPr kumimoji="1" lang="zh-CN" altLang="en-US"/>
              <a:t>正常運作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8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32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086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標籤，用以選擇元件及供</a:t>
            </a:r>
            <a:r>
              <a:rPr kumimoji="1" lang="en-US" altLang="zh-CN" dirty="0" err="1"/>
              <a:t>kubernetes</a:t>
            </a:r>
            <a:r>
              <a:rPr kumimoji="1" lang="en-US" altLang="zh-CN" dirty="0"/>
              <a:t> </a:t>
            </a:r>
            <a:r>
              <a:rPr kumimoji="1" lang="zh-CN" altLang="en-US" dirty="0"/>
              <a:t>進行資源綁定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897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699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7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132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5370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88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0442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1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918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8581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36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147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651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458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8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05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894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5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72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23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493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3018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10CD1E1-CAE4-A2B1-0CAF-A20620B8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1601"/>
            <a:ext cx="10515600" cy="34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5791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65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292748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2165966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594366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1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9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https://github.com/demoyuw/docker-devops.git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</a:t>
            </a:r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pt" altLang="zh-TW" dirty="0"/>
              <a:t>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0161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37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513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434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2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2639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建立資料夾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mkdir</a:t>
            </a:r>
            <a:r>
              <a:rPr kumimoji="1" lang="zh-TW" altLang="en-US" dirty="0"/>
              <a:t> </a:t>
            </a:r>
            <a:r>
              <a:rPr kumimoji="1" lang="en-US" altLang="zh-TW" dirty="0"/>
              <a:t>~/.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 </a:t>
            </a:r>
          </a:p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en-US" altLang="zh-CN" dirty="0"/>
              <a:t>VM1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785465-5CB1-15A7-7BBC-7ACD9C8C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24" y="3429000"/>
            <a:ext cx="5816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4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1650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727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Kubernets</a:t>
            </a:r>
            <a:r>
              <a:rPr kumimoji="1" lang="en-US" altLang="zh-TW" dirty="0"/>
              <a:t> </a:t>
            </a:r>
            <a:r>
              <a:rPr kumimoji="1" lang="zh-TW" altLang="en-US" dirty="0"/>
              <a:t>最小單位</a:t>
            </a:r>
            <a:r>
              <a:rPr kumimoji="1" lang="en-US" altLang="zh-TW" dirty="0"/>
              <a:t>: pod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70FFF7E-B0DE-24B1-C172-2503B8D50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DDBC-C510-27F2-BFB2-51585723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930"/>
            <a:ext cx="5273068" cy="444397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146889B-1CE4-2078-7F22-11B189F2771D}"/>
              </a:ext>
            </a:extLst>
          </p:cNvPr>
          <p:cNvSpPr txBox="1"/>
          <p:nvPr/>
        </p:nvSpPr>
        <p:spPr>
          <a:xfrm>
            <a:off x="6545549" y="5313333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pod/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0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B52E666-08FA-6A61-69AC-7856C51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r>
              <a:rPr lang="en-US" altLang="zh-TW" dirty="0"/>
              <a:t>Kubernetes </a:t>
            </a:r>
            <a:r>
              <a:rPr lang="en-US" altLang="zh-TW" dirty="0" err="1"/>
              <a:t>yaml</a:t>
            </a:r>
            <a:r>
              <a:rPr lang="en-US" altLang="zh-TW" dirty="0"/>
              <a:t> </a:t>
            </a:r>
            <a:r>
              <a:rPr lang="zh-TW" altLang="en-US" dirty="0"/>
              <a:t>檔，</a:t>
            </a:r>
            <a:r>
              <a:rPr lang="en-US" altLang="zh-TW" dirty="0"/>
              <a:t>apply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9B45B0B-E08D-5726-B93D-7C347543A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apply -f docker-</a:t>
            </a:r>
            <a:r>
              <a:rPr lang="en-US" altLang="zh-TW" dirty="0" err="1"/>
              <a:t>devops</a:t>
            </a:r>
            <a:r>
              <a:rPr lang="en-US" altLang="zh-TW" dirty="0"/>
              <a:t>/pods/</a:t>
            </a:r>
            <a:r>
              <a:rPr lang="en-US" altLang="zh-TW" dirty="0" err="1"/>
              <a:t>nginx.yaml</a:t>
            </a:r>
            <a:endParaRPr lang="en-US" altLang="zh-TW" dirty="0"/>
          </a:p>
          <a:p>
            <a:r>
              <a:rPr lang="zh-TW" altLang="en-US" dirty="0"/>
              <a:t>檢查狀態</a:t>
            </a:r>
            <a:endParaRPr lang="en-US" altLang="zh-TW" dirty="0"/>
          </a:p>
          <a:p>
            <a:pPr lvl="1"/>
            <a:r>
              <a:rPr lang="en-US" altLang="zh-TW" dirty="0" err="1"/>
              <a:t>kubect</a:t>
            </a:r>
            <a:r>
              <a:rPr lang="en-US" altLang="zh-TW" dirty="0"/>
              <a:t> get pod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877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89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214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72052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535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53198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2953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1656" y="1322916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78351" y="1964266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16303183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80741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50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0083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64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7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53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5563</Words>
  <Application>Microsoft Office PowerPoint</Application>
  <PresentationFormat>寬螢幕</PresentationFormat>
  <Paragraphs>1461</Paragraphs>
  <Slides>268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268</vt:i4>
      </vt:variant>
    </vt:vector>
  </HeadingPairs>
  <TitlesOfParts>
    <vt:vector size="279" baseType="lpstr">
      <vt:lpstr>等线</vt:lpstr>
      <vt:lpstr>等线 Light</vt:lpstr>
      <vt:lpstr>Microsoft JhengHei</vt:lpstr>
      <vt:lpstr>新細明體</vt:lpstr>
      <vt:lpstr>Arial</vt:lpstr>
      <vt:lpstr>Calibri</vt:lpstr>
      <vt:lpstr>Calibri Light</vt:lpstr>
      <vt:lpstr>Helvetica</vt:lpstr>
      <vt:lpstr>Times New Roman</vt:lpstr>
      <vt:lpstr>Wingdings</vt:lpstr>
      <vt:lpstr>Office 佈景主題</vt:lpstr>
      <vt:lpstr>台灣大哥大_DevOps初階課程</vt:lpstr>
      <vt:lpstr>課程大綱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Dockerfile Multi-stage (docker 17.05以後版本)</vt:lpstr>
      <vt:lpstr>自己build Dockerfile: Java Spring with gradle</vt:lpstr>
      <vt:lpstr>Build Java Spring </vt:lpstr>
      <vt:lpstr>Run Java spring</vt:lpstr>
      <vt:lpstr>驗證 Java Spring</vt:lpstr>
      <vt:lpstr>自己build Dockerfile: VueJS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Kubernets 最小單位: pod</vt:lpstr>
      <vt:lpstr>部署Kubernetes yaml 檔，apply</vt:lpstr>
      <vt:lpstr>K8s deployment YAML -1</vt:lpstr>
      <vt:lpstr>K8s deployment YAML -2</vt:lpstr>
      <vt:lpstr>K8s deployment YAML -3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</vt:lpstr>
      <vt:lpstr>實作: run nginx deployment upgrade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部署 NodePort Service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Volume plugin 支援程度  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DaemonSet</vt:lpstr>
      <vt:lpstr>DaemonSet</vt:lpstr>
      <vt:lpstr>利用DaemonSet pod 取得節點上docker log</vt:lpstr>
      <vt:lpstr>取得 docker 資訊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DevOps</vt:lpstr>
      <vt:lpstr>DevOps適用模式</vt:lpstr>
      <vt:lpstr>模式1 Dev + Ops</vt:lpstr>
      <vt:lpstr>模式2 共享Ops</vt:lpstr>
      <vt:lpstr>模式3: Ops作為IaaS</vt:lpstr>
      <vt:lpstr>模式4: 採用雲服務的DevOps as a service</vt:lpstr>
      <vt:lpstr>模式5: 有期限的DevOps團隊</vt:lpstr>
      <vt:lpstr>模式6: DevOps倡導團隊</vt:lpstr>
      <vt:lpstr>模式7: Google SRE 團隊</vt:lpstr>
      <vt:lpstr>模式8: Container驅動</vt:lpstr>
      <vt:lpstr>Agile vs Waterfall</vt:lpstr>
      <vt:lpstr>CI/CD</vt:lpstr>
      <vt:lpstr>CI/CD on DevOps</vt:lpstr>
      <vt:lpstr>CI/CD 步驟</vt:lpstr>
      <vt:lpstr>Gitflow 開發流程圖</vt:lpstr>
      <vt:lpstr>Gitflow 分支定義</vt:lpstr>
      <vt:lpstr>部署Gitlab</vt:lpstr>
      <vt:lpstr>Gitlab container deploy</vt:lpstr>
      <vt:lpstr>Gitlab 參數講解 -1</vt:lpstr>
      <vt:lpstr>Gitlab 參數講解 -2</vt:lpstr>
      <vt:lpstr>Gitlab 參數講解 -3</vt:lpstr>
      <vt:lpstr>gitlab init password</vt:lpstr>
      <vt:lpstr>Gitlab login</vt:lpstr>
      <vt:lpstr>Gitlab UI </vt:lpstr>
      <vt:lpstr>Gitlab – 建立新專案，from URL</vt:lpstr>
      <vt:lpstr>新專案名稱及擁有者設定</vt:lpstr>
      <vt:lpstr>設定新專案權限</vt:lpstr>
      <vt:lpstr>部署Jenkins</vt:lpstr>
      <vt:lpstr>Install Jenkins using docker</vt:lpstr>
      <vt:lpstr>Jenkins頁面</vt:lpstr>
      <vt:lpstr>取得Jenkins 預設密碼</vt:lpstr>
      <vt:lpstr>安裝預設套件 – 選擇install suggested plugins</vt:lpstr>
      <vt:lpstr>新增Admin User</vt:lpstr>
      <vt:lpstr>設定Jenkins URL – 換成VM 內部IP</vt:lpstr>
      <vt:lpstr>進入操作畫面</vt:lpstr>
      <vt:lpstr>GitLab and Jenkins hook together</vt:lpstr>
      <vt:lpstr>Gitlab and Jenkins hook together – gitlab user 產生Access token - 1</vt:lpstr>
      <vt:lpstr>Gitlab and Jenkins hook together – 設定此token權限</vt:lpstr>
      <vt:lpstr>Gitlab and Jenkins hook together – 得到token </vt:lpstr>
      <vt:lpstr>Gitlab and Jenkins hook together – Jenkins install gitlab plugin</vt:lpstr>
      <vt:lpstr>Gitlab and Jenkins hook together – Jenkins install gitlab plugin</vt:lpstr>
      <vt:lpstr>Gitlab and Jenkins hook together – Jenkins系統參數設定</vt:lpstr>
      <vt:lpstr>Gitlab and Jenkins hook together – Jenkins Server 設定GitLab 參數</vt:lpstr>
      <vt:lpstr>設定token</vt:lpstr>
      <vt:lpstr>確認URL 及Credentials，並Test Connection</vt:lpstr>
      <vt:lpstr>Jenkins Kubernetes plugin</vt:lpstr>
      <vt:lpstr>Jenkins plugin 網站</vt:lpstr>
      <vt:lpstr>Kubernetes plugin</vt:lpstr>
      <vt:lpstr>配置 Kubernetes plugin – 管理Jenkins</vt:lpstr>
      <vt:lpstr>安裝 Kubernetes plugin – 管理外掛程式</vt:lpstr>
      <vt:lpstr>安裝 Kubernetes plugin – 安裝Jenkins plugin</vt:lpstr>
      <vt:lpstr>配置 Kubernetes plugin – 管理節點</vt:lpstr>
      <vt:lpstr>配置 Kubernetes plugin – configure clouds</vt:lpstr>
      <vt:lpstr>Jenkins 與 Kubernetes 介接</vt:lpstr>
      <vt:lpstr>Kubernetes Server URL -1</vt:lpstr>
      <vt:lpstr>Kubernetes Server URL -2 </vt:lpstr>
      <vt:lpstr>Kubernetes Server certificate authority data -1</vt:lpstr>
      <vt:lpstr>Kubernetes Server certificate authority data -2</vt:lpstr>
      <vt:lpstr>新增1位 Kubernetes User</vt:lpstr>
      <vt:lpstr>填入Kubernetes User token</vt:lpstr>
      <vt:lpstr>填入Kubernetes User token</vt:lpstr>
      <vt:lpstr>測試與Kubernetes 取得連線授權</vt:lpstr>
      <vt:lpstr>Jenkins-agent: Pod Template </vt:lpstr>
      <vt:lpstr>Jenkins-agent: Container Template</vt:lpstr>
      <vt:lpstr>存檔</vt:lpstr>
      <vt:lpstr>新建Jenkins project</vt:lpstr>
      <vt:lpstr>Jenkins 建立Git project同名專案</vt:lpstr>
      <vt:lpstr>在Branch Sources設定原始碼來源，Project Repository及Credentials</vt:lpstr>
      <vt:lpstr>觸發方式</vt:lpstr>
      <vt:lpstr>讀取Jenkinsfile, 設定每分鐘向gitlab進行檢查</vt:lpstr>
      <vt:lpstr>專案建立完成</vt:lpstr>
      <vt:lpstr>對不同分支進行進階設定：選擇master —&gt; 檢視設定</vt:lpstr>
      <vt:lpstr>Jenkins Pipeline - Jenkinsfile 寫法</vt:lpstr>
      <vt:lpstr>Scripted (腳本式)</vt:lpstr>
      <vt:lpstr>Declarative (聲明式)</vt:lpstr>
      <vt:lpstr>Pipeline 語法- agent -1</vt:lpstr>
      <vt:lpstr>Pipeline 語法- agent -2</vt:lpstr>
      <vt:lpstr>Flask Api 執行單元測試</vt:lpstr>
      <vt:lpstr>Flask Api 執行單元測試</vt:lpstr>
      <vt:lpstr>單元測試結果</vt:lpstr>
      <vt:lpstr>打包Docker image</vt:lpstr>
      <vt:lpstr>上傳docker image 到docker hub</vt:lpstr>
      <vt:lpstr>打包Docker image，並上傳dockerhub</vt:lpstr>
      <vt:lpstr>至docker hub檢查image 是否有上傳</vt:lpstr>
      <vt:lpstr>Jenkins 支援變數名稱</vt:lpstr>
      <vt:lpstr>啟用指定分執行</vt:lpstr>
      <vt:lpstr>Gitflow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>Dynabook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周育緯 Yu Wei Chou</dc:creator>
  <cp:lastModifiedBy>周育緯 Yu Wei Chou</cp:lastModifiedBy>
  <cp:revision>157</cp:revision>
  <dcterms:created xsi:type="dcterms:W3CDTF">2022-06-22T04:12:12Z</dcterms:created>
  <dcterms:modified xsi:type="dcterms:W3CDTF">2022-07-04T03:33:24Z</dcterms:modified>
</cp:coreProperties>
</file>